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85" r:id="rId8"/>
    <p:sldId id="286" r:id="rId9"/>
    <p:sldId id="314" r:id="rId10"/>
    <p:sldId id="289" r:id="rId11"/>
    <p:sldId id="290" r:id="rId12"/>
    <p:sldId id="261" r:id="rId13"/>
    <p:sldId id="262" r:id="rId14"/>
    <p:sldId id="315" r:id="rId15"/>
    <p:sldId id="316" r:id="rId16"/>
    <p:sldId id="317" r:id="rId17"/>
    <p:sldId id="318" r:id="rId18"/>
    <p:sldId id="320" r:id="rId19"/>
    <p:sldId id="354" r:id="rId20"/>
    <p:sldId id="263" r:id="rId21"/>
    <p:sldId id="322" r:id="rId22"/>
    <p:sldId id="264" r:id="rId23"/>
    <p:sldId id="265" r:id="rId24"/>
    <p:sldId id="348" r:id="rId25"/>
    <p:sldId id="347" r:id="rId26"/>
    <p:sldId id="323" r:id="rId27"/>
    <p:sldId id="350" r:id="rId28"/>
    <p:sldId id="268" r:id="rId29"/>
    <p:sldId id="352" r:id="rId30"/>
    <p:sldId id="368" r:id="rId31"/>
    <p:sldId id="351" r:id="rId32"/>
    <p:sldId id="274" r:id="rId33"/>
    <p:sldId id="284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E0F3E3"/>
    <a:srgbClr val="7EC5D6"/>
    <a:srgbClr val="3EA8C2"/>
    <a:srgbClr val="ABDBE5"/>
    <a:srgbClr val="73C0D3"/>
    <a:srgbClr val="389BB4"/>
    <a:srgbClr val="3366FF"/>
    <a:srgbClr val="FFFFFF"/>
    <a:srgbClr val="215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>
        <p:scale>
          <a:sx n="90" d="100"/>
          <a:sy n="90" d="100"/>
        </p:scale>
        <p:origin x="-750" y="-492"/>
      </p:cViewPr>
      <p:guideLst>
        <p:guide orient="horz" pos="-49"/>
        <p:guide pos="27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8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2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8.wmf"/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9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91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909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9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9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dirty="0"/>
              <a:t>IEEE   2017  </a:t>
            </a:r>
            <a:endParaRPr lang="zh-CN" altLang="en-US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dirty="0"/>
              <a:t>所以我们既不能任由背景</a:t>
            </a:r>
            <a:r>
              <a:rPr lang="en-US" altLang="zh-CN" dirty="0"/>
              <a:t>anchor_box</a:t>
            </a:r>
            <a:r>
              <a:rPr lang="zh-CN" altLang="en-US" dirty="0"/>
              <a:t>数量太多，也不能像</a:t>
            </a:r>
            <a:r>
              <a:rPr lang="en-US" altLang="zh-CN" dirty="0"/>
              <a:t>OHEM</a:t>
            </a:r>
            <a:r>
              <a:rPr lang="zh-CN" altLang="en-US" dirty="0"/>
              <a:t>那样完全不考虑</a:t>
            </a:r>
            <a:r>
              <a:rPr lang="en-US" altLang="zh-CN" dirty="0"/>
              <a:t>easy sample</a:t>
            </a:r>
            <a:r>
              <a:rPr lang="zh-CN" altLang="en-US" dirty="0"/>
              <a:t>。本论文提出了一个</a:t>
            </a:r>
            <a:r>
              <a:rPr lang="en-US" altLang="zh-CN" dirty="0"/>
              <a:t>loss</a:t>
            </a:r>
            <a:r>
              <a:rPr lang="zh-CN" altLang="en-US" dirty="0"/>
              <a:t>函数来解决这个问题</a:t>
            </a:r>
            <a:endParaRPr lang="zh-CN" altLang="en-US" dirty="0"/>
          </a:p>
        </p:txBody>
      </p:sp>
      <p:sp>
        <p:nvSpPr>
          <p:cNvPr id="104865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Maintain a manageable balance between fore&amp;background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Maintain a manageable balance between fore&amp;background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8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2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dirty="0"/>
              <a:t>退化问题，网络层数增加，但是在训练集上的准确率却饱和甚至下降了</a:t>
            </a:r>
            <a:endParaRPr lang="zh-CN" altLang="en-US" dirty="0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0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0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0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dirty="0"/>
              <a:t>退化问题，网络层数增加，但是在训练集上的准确率却饱和甚至下降了</a:t>
            </a:r>
            <a:endParaRPr lang="zh-CN" altLang="en-US" dirty="0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8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4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4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4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8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6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86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903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In contrast, class imbalance is addressed in R-CNN-like detectors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by a two-stage cascade and sampling heuristics. 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对比例大的样本造成过拟合，也就是说预测偏向样本数较多的分类。这样就会大大降低模型的范化能力。往往accuracy（准确率）很高，但auc很低。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Maintain a manageable balance between fore&amp;background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Maintain a manageable balance between fore&amp;background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6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0490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6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8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7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8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8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8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7" name="竖排标题 1"/>
          <p:cNvSpPr>
            <a:spLocks noGrp="1"/>
          </p:cNvSpPr>
          <p:nvPr>
            <p:ph type="title" orient="vert"/>
          </p:nvPr>
        </p:nvSpPr>
        <p:spPr>
          <a:xfrm>
            <a:off x="8842375" y="274639"/>
            <a:ext cx="2743200" cy="5851525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5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80375" cy="5851525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5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6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6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8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49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5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5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5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3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74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907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7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7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35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36" name="内容占位符 3"/>
          <p:cNvSpPr>
            <a:spLocks noGrp="1"/>
          </p:cNvSpPr>
          <p:nvPr>
            <p:ph sz="half" idx="2"/>
          </p:nvPr>
        </p:nvSpPr>
        <p:spPr>
          <a:xfrm>
            <a:off x="6173789" y="1600201"/>
            <a:ext cx="54117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3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3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3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0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41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9042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43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9044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4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4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4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5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5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5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3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84" name="内容占位符 2"/>
          <p:cNvSpPr>
            <a:spLocks noGrp="1"/>
          </p:cNvSpPr>
          <p:nvPr>
            <p:ph idx="1"/>
          </p:nvPr>
        </p:nvSpPr>
        <p:spPr>
          <a:xfrm>
            <a:off x="3575049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85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908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8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8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7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68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069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907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7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7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7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2" Type="http://schemas.openxmlformats.org/officeDocument/2006/relationships/notesSlide" Target="../notesSlides/notesSlide11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oleObject" Target="../embeddings/oleObject8.bin"/><Relationship Id="rId7" Type="http://schemas.openxmlformats.org/officeDocument/2006/relationships/image" Target="../media/image11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2" Type="http://schemas.openxmlformats.org/officeDocument/2006/relationships/notesSlide" Target="../notesSlides/notesSlide12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wmf"/><Relationship Id="rId8" Type="http://schemas.openxmlformats.org/officeDocument/2006/relationships/oleObject" Target="../embeddings/oleObject12.bin"/><Relationship Id="rId7" Type="http://schemas.openxmlformats.org/officeDocument/2006/relationships/image" Target="../media/image15.wmf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13.wmf"/><Relationship Id="rId2" Type="http://schemas.openxmlformats.org/officeDocument/2006/relationships/oleObject" Target="../embeddings/oleObject9.bin"/><Relationship Id="rId16" Type="http://schemas.openxmlformats.org/officeDocument/2006/relationships/notesSlide" Target="../notesSlides/notesSlide13.xml"/><Relationship Id="rId15" Type="http://schemas.openxmlformats.org/officeDocument/2006/relationships/vmlDrawing" Target="../drawings/vmlDrawing3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8.wmf"/><Relationship Id="rId12" Type="http://schemas.openxmlformats.org/officeDocument/2006/relationships/oleObject" Target="../embeddings/oleObject14.bin"/><Relationship Id="rId11" Type="http://schemas.openxmlformats.org/officeDocument/2006/relationships/image" Target="../media/image17.wmf"/><Relationship Id="rId10" Type="http://schemas.openxmlformats.org/officeDocument/2006/relationships/oleObject" Target="../embeddings/oleObject13.bin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wmf"/><Relationship Id="rId8" Type="http://schemas.openxmlformats.org/officeDocument/2006/relationships/oleObject" Target="../embeddings/oleObject18.bin"/><Relationship Id="rId7" Type="http://schemas.openxmlformats.org/officeDocument/2006/relationships/image" Target="../media/image19.wmf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6.bin"/><Relationship Id="rId3" Type="http://schemas.openxmlformats.org/officeDocument/2006/relationships/image" Target="../media/image13.wmf"/><Relationship Id="rId2" Type="http://schemas.openxmlformats.org/officeDocument/2006/relationships/oleObject" Target="../embeddings/oleObject15.bin"/><Relationship Id="rId12" Type="http://schemas.openxmlformats.org/officeDocument/2006/relationships/notesSlide" Target="../notesSlides/notesSlide14.xml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wmf"/><Relationship Id="rId8" Type="http://schemas.openxmlformats.org/officeDocument/2006/relationships/oleObject" Target="../embeddings/oleObject22.bin"/><Relationship Id="rId7" Type="http://schemas.openxmlformats.org/officeDocument/2006/relationships/image" Target="../media/image23.wmf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0.bin"/><Relationship Id="rId3" Type="http://schemas.openxmlformats.org/officeDocument/2006/relationships/image" Target="../media/image21.wmf"/><Relationship Id="rId2" Type="http://schemas.openxmlformats.org/officeDocument/2006/relationships/oleObject" Target="../embeddings/oleObject19.bin"/><Relationship Id="rId12" Type="http://schemas.openxmlformats.org/officeDocument/2006/relationships/notesSlide" Target="../notesSlides/notesSlide15.xml"/><Relationship Id="rId11" Type="http://schemas.openxmlformats.org/officeDocument/2006/relationships/vmlDrawing" Target="../drawings/vmlDrawing5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wmf"/><Relationship Id="rId8" Type="http://schemas.openxmlformats.org/officeDocument/2006/relationships/oleObject" Target="../embeddings/oleObject26.bin"/><Relationship Id="rId7" Type="http://schemas.openxmlformats.org/officeDocument/2006/relationships/image" Target="../media/image27.wmf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4.bin"/><Relationship Id="rId3" Type="http://schemas.openxmlformats.org/officeDocument/2006/relationships/image" Target="../media/image25.wmf"/><Relationship Id="rId2" Type="http://schemas.openxmlformats.org/officeDocument/2006/relationships/oleObject" Target="../embeddings/oleObject23.bin"/><Relationship Id="rId12" Type="http://schemas.openxmlformats.org/officeDocument/2006/relationships/notesSlide" Target="../notesSlides/notesSlide16.xml"/><Relationship Id="rId11" Type="http://schemas.openxmlformats.org/officeDocument/2006/relationships/vmlDrawing" Target="../drawings/vmlDrawing6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wmf"/><Relationship Id="rId2" Type="http://schemas.openxmlformats.org/officeDocument/2006/relationships/oleObject" Target="../embeddings/oleObject27.bin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9.bin"/><Relationship Id="rId3" Type="http://schemas.openxmlformats.org/officeDocument/2006/relationships/image" Target="../media/image36.wmf"/><Relationship Id="rId2" Type="http://schemas.openxmlformats.org/officeDocument/2006/relationships/oleObject" Target="../embeddings/oleObject28.bin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7620" y="-45720"/>
            <a:ext cx="9160510" cy="6949440"/>
          </a:xfrm>
          <a:prstGeom prst="rect">
            <a:avLst/>
          </a:prstGeom>
        </p:spPr>
      </p:pic>
      <p:sp>
        <p:nvSpPr>
          <p:cNvPr id="1048584" name="矩形 1"/>
          <p:cNvSpPr/>
          <p:nvPr/>
        </p:nvSpPr>
        <p:spPr>
          <a:xfrm>
            <a:off x="-7620" y="2372995"/>
            <a:ext cx="9161145" cy="2983865"/>
          </a:xfrm>
          <a:custGeom>
            <a:avLst/>
            <a:gdLst>
              <a:gd name="connsiteX0" fmla="*/ 0 w 12218267"/>
              <a:gd name="connsiteY0" fmla="*/ 0 h 3312368"/>
              <a:gd name="connsiteX1" fmla="*/ 12218267 w 12218267"/>
              <a:gd name="connsiteY1" fmla="*/ 0 h 3312368"/>
              <a:gd name="connsiteX2" fmla="*/ 12218267 w 12218267"/>
              <a:gd name="connsiteY2" fmla="*/ 3312368 h 3312368"/>
              <a:gd name="connsiteX3" fmla="*/ 0 w 12218267"/>
              <a:gd name="connsiteY3" fmla="*/ 3312368 h 3312368"/>
              <a:gd name="connsiteX4" fmla="*/ 0 w 12218267"/>
              <a:gd name="connsiteY4" fmla="*/ 0 h 3312368"/>
              <a:gd name="connsiteX0-1" fmla="*/ 0 w 12218267"/>
              <a:gd name="connsiteY0-2" fmla="*/ 4337 h 3316705"/>
              <a:gd name="connsiteX1-3" fmla="*/ 6077243 w 12218267"/>
              <a:gd name="connsiteY1-4" fmla="*/ 0 h 3316705"/>
              <a:gd name="connsiteX2-5" fmla="*/ 12218267 w 12218267"/>
              <a:gd name="connsiteY2-6" fmla="*/ 4337 h 3316705"/>
              <a:gd name="connsiteX3-7" fmla="*/ 12218267 w 12218267"/>
              <a:gd name="connsiteY3-8" fmla="*/ 3316705 h 3316705"/>
              <a:gd name="connsiteX4-9" fmla="*/ 0 w 12218267"/>
              <a:gd name="connsiteY4-10" fmla="*/ 3316705 h 3316705"/>
              <a:gd name="connsiteX5" fmla="*/ 0 w 12218267"/>
              <a:gd name="connsiteY5" fmla="*/ 4337 h 3316705"/>
              <a:gd name="connsiteX0-11" fmla="*/ 0 w 12218267"/>
              <a:gd name="connsiteY0-12" fmla="*/ 0 h 3312368"/>
              <a:gd name="connsiteX1-13" fmla="*/ 6091310 w 12218267"/>
              <a:gd name="connsiteY1-14" fmla="*/ 895996 h 3312368"/>
              <a:gd name="connsiteX2-15" fmla="*/ 12218267 w 12218267"/>
              <a:gd name="connsiteY2-16" fmla="*/ 0 h 3312368"/>
              <a:gd name="connsiteX3-17" fmla="*/ 12218267 w 12218267"/>
              <a:gd name="connsiteY3-18" fmla="*/ 3312368 h 3312368"/>
              <a:gd name="connsiteX4-19" fmla="*/ 0 w 12218267"/>
              <a:gd name="connsiteY4-20" fmla="*/ 3312368 h 3312368"/>
              <a:gd name="connsiteX5-21" fmla="*/ 0 w 12218267"/>
              <a:gd name="connsiteY5-22" fmla="*/ 0 h 3312368"/>
              <a:gd name="connsiteX0-23" fmla="*/ 0 w 12218267"/>
              <a:gd name="connsiteY0-24" fmla="*/ 0 h 3312368"/>
              <a:gd name="connsiteX1-25" fmla="*/ 6035040 w 12218267"/>
              <a:gd name="connsiteY1-26" fmla="*/ 853793 h 3312368"/>
              <a:gd name="connsiteX2-27" fmla="*/ 12218267 w 12218267"/>
              <a:gd name="connsiteY2-28" fmla="*/ 0 h 3312368"/>
              <a:gd name="connsiteX3-29" fmla="*/ 12218267 w 12218267"/>
              <a:gd name="connsiteY3-30" fmla="*/ 3312368 h 3312368"/>
              <a:gd name="connsiteX4-31" fmla="*/ 0 w 12218267"/>
              <a:gd name="connsiteY4-32" fmla="*/ 3312368 h 3312368"/>
              <a:gd name="connsiteX5-33" fmla="*/ 0 w 12218267"/>
              <a:gd name="connsiteY5-34" fmla="*/ 0 h 3312368"/>
              <a:gd name="connsiteX0-35" fmla="*/ 0 w 12218267"/>
              <a:gd name="connsiteY0-36" fmla="*/ 0 h 3312368"/>
              <a:gd name="connsiteX1-37" fmla="*/ 6091310 w 12218267"/>
              <a:gd name="connsiteY1-38" fmla="*/ 853793 h 3312368"/>
              <a:gd name="connsiteX2-39" fmla="*/ 12218267 w 12218267"/>
              <a:gd name="connsiteY2-40" fmla="*/ 0 h 3312368"/>
              <a:gd name="connsiteX3-41" fmla="*/ 12218267 w 12218267"/>
              <a:gd name="connsiteY3-42" fmla="*/ 3312368 h 3312368"/>
              <a:gd name="connsiteX4-43" fmla="*/ 0 w 12218267"/>
              <a:gd name="connsiteY4-44" fmla="*/ 3312368 h 3312368"/>
              <a:gd name="connsiteX5-45" fmla="*/ 0 w 12218267"/>
              <a:gd name="connsiteY5-46" fmla="*/ 0 h 3312368"/>
              <a:gd name="connsiteX0-47" fmla="*/ 0 w 12218267"/>
              <a:gd name="connsiteY0-48" fmla="*/ 0 h 3312368"/>
              <a:gd name="connsiteX1-49" fmla="*/ 6091310 w 12218267"/>
              <a:gd name="connsiteY1-50" fmla="*/ 853793 h 3312368"/>
              <a:gd name="connsiteX2-51" fmla="*/ 12218267 w 12218267"/>
              <a:gd name="connsiteY2-52" fmla="*/ 0 h 3312368"/>
              <a:gd name="connsiteX3-53" fmla="*/ 12218267 w 12218267"/>
              <a:gd name="connsiteY3-54" fmla="*/ 3312368 h 3312368"/>
              <a:gd name="connsiteX4-55" fmla="*/ 6105378 w 12218267"/>
              <a:gd name="connsiteY4-56" fmla="*/ 3301570 h 3312368"/>
              <a:gd name="connsiteX5-57" fmla="*/ 0 w 12218267"/>
              <a:gd name="connsiteY5-58" fmla="*/ 3312368 h 3312368"/>
              <a:gd name="connsiteX6" fmla="*/ 0 w 12218267"/>
              <a:gd name="connsiteY6" fmla="*/ 0 h 3312368"/>
              <a:gd name="connsiteX0-59" fmla="*/ 0 w 12218267"/>
              <a:gd name="connsiteY0-60" fmla="*/ 0 h 3312368"/>
              <a:gd name="connsiteX1-61" fmla="*/ 6091310 w 12218267"/>
              <a:gd name="connsiteY1-62" fmla="*/ 853793 h 3312368"/>
              <a:gd name="connsiteX2-63" fmla="*/ 12218267 w 12218267"/>
              <a:gd name="connsiteY2-64" fmla="*/ 0 h 3312368"/>
              <a:gd name="connsiteX3-65" fmla="*/ 12218267 w 12218267"/>
              <a:gd name="connsiteY3-66" fmla="*/ 3312368 h 3312368"/>
              <a:gd name="connsiteX4-67" fmla="*/ 6133513 w 12218267"/>
              <a:gd name="connsiteY4-68" fmla="*/ 2710727 h 3312368"/>
              <a:gd name="connsiteX5-69" fmla="*/ 0 w 12218267"/>
              <a:gd name="connsiteY5-70" fmla="*/ 3312368 h 3312368"/>
              <a:gd name="connsiteX6-71" fmla="*/ 0 w 12218267"/>
              <a:gd name="connsiteY6-72" fmla="*/ 0 h 3312368"/>
              <a:gd name="connsiteX0-73" fmla="*/ 0 w 12218267"/>
              <a:gd name="connsiteY0-74" fmla="*/ 0 h 3312368"/>
              <a:gd name="connsiteX1-75" fmla="*/ 6091310 w 12218267"/>
              <a:gd name="connsiteY1-76" fmla="*/ 853793 h 3312368"/>
              <a:gd name="connsiteX2-77" fmla="*/ 12218267 w 12218267"/>
              <a:gd name="connsiteY2-78" fmla="*/ 0 h 3312368"/>
              <a:gd name="connsiteX3-79" fmla="*/ 12218267 w 12218267"/>
              <a:gd name="connsiteY3-80" fmla="*/ 3312368 h 3312368"/>
              <a:gd name="connsiteX4-81" fmla="*/ 6119445 w 12218267"/>
              <a:gd name="connsiteY4-82" fmla="*/ 2471576 h 3312368"/>
              <a:gd name="connsiteX5-83" fmla="*/ 0 w 12218267"/>
              <a:gd name="connsiteY5-84" fmla="*/ 3312368 h 3312368"/>
              <a:gd name="connsiteX6-85" fmla="*/ 0 w 12218267"/>
              <a:gd name="connsiteY6-86" fmla="*/ 0 h 3312368"/>
              <a:gd name="connsiteX0-87" fmla="*/ 0 w 12218267"/>
              <a:gd name="connsiteY0-88" fmla="*/ 0 h 3312368"/>
              <a:gd name="connsiteX1-89" fmla="*/ 6091310 w 12218267"/>
              <a:gd name="connsiteY1-90" fmla="*/ 853793 h 3312368"/>
              <a:gd name="connsiteX2-91" fmla="*/ 12218267 w 12218267"/>
              <a:gd name="connsiteY2-92" fmla="*/ 0 h 3312368"/>
              <a:gd name="connsiteX3-93" fmla="*/ 12218267 w 12218267"/>
              <a:gd name="connsiteY3-94" fmla="*/ 3312368 h 3312368"/>
              <a:gd name="connsiteX4-95" fmla="*/ 6119445 w 12218267"/>
              <a:gd name="connsiteY4-96" fmla="*/ 2232425 h 3312368"/>
              <a:gd name="connsiteX5-97" fmla="*/ 0 w 12218267"/>
              <a:gd name="connsiteY5-98" fmla="*/ 3312368 h 3312368"/>
              <a:gd name="connsiteX6-99" fmla="*/ 0 w 12218267"/>
              <a:gd name="connsiteY6-100" fmla="*/ 0 h 3312368"/>
              <a:gd name="connsiteX0-101" fmla="*/ 0 w 12218267"/>
              <a:gd name="connsiteY0-102" fmla="*/ 0 h 3312368"/>
              <a:gd name="connsiteX1-103" fmla="*/ 6091310 w 12218267"/>
              <a:gd name="connsiteY1-104" fmla="*/ 853793 h 3312368"/>
              <a:gd name="connsiteX2-105" fmla="*/ 12218267 w 12218267"/>
              <a:gd name="connsiteY2-106" fmla="*/ 0 h 3312368"/>
              <a:gd name="connsiteX3-107" fmla="*/ 12218267 w 12218267"/>
              <a:gd name="connsiteY3-108" fmla="*/ 3312368 h 3312368"/>
              <a:gd name="connsiteX4-109" fmla="*/ 6133513 w 12218267"/>
              <a:gd name="connsiteY4-110" fmla="*/ 2443440 h 3312368"/>
              <a:gd name="connsiteX5-111" fmla="*/ 0 w 12218267"/>
              <a:gd name="connsiteY5-112" fmla="*/ 3312368 h 3312368"/>
              <a:gd name="connsiteX6-113" fmla="*/ 0 w 12218267"/>
              <a:gd name="connsiteY6-114" fmla="*/ 0 h 3312368"/>
              <a:gd name="connsiteX0-115" fmla="*/ 0 w 12218267"/>
              <a:gd name="connsiteY0-116" fmla="*/ 0 h 3312368"/>
              <a:gd name="connsiteX1-117" fmla="*/ 6091310 w 12218267"/>
              <a:gd name="connsiteY1-118" fmla="*/ 853793 h 3312368"/>
              <a:gd name="connsiteX2-119" fmla="*/ 12218267 w 12218267"/>
              <a:gd name="connsiteY2-120" fmla="*/ 0 h 3312368"/>
              <a:gd name="connsiteX3-121" fmla="*/ 12218267 w 12218267"/>
              <a:gd name="connsiteY3-122" fmla="*/ 3312368 h 3312368"/>
              <a:gd name="connsiteX4-123" fmla="*/ 6100856 w 12218267"/>
              <a:gd name="connsiteY4-124" fmla="*/ 2443440 h 3312368"/>
              <a:gd name="connsiteX5-125" fmla="*/ 0 w 12218267"/>
              <a:gd name="connsiteY5-126" fmla="*/ 3312368 h 3312368"/>
              <a:gd name="connsiteX6-127" fmla="*/ 0 w 12218267"/>
              <a:gd name="connsiteY6-128" fmla="*/ 0 h 33123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71" y="connsiteY6-72"/>
              </a:cxn>
            </a:cxnLst>
            <a:rect l="l" t="t" r="r" b="b"/>
            <a:pathLst>
              <a:path w="12218267" h="3312368">
                <a:moveTo>
                  <a:pt x="0" y="0"/>
                </a:moveTo>
                <a:lnTo>
                  <a:pt x="6091310" y="853793"/>
                </a:lnTo>
                <a:lnTo>
                  <a:pt x="12218267" y="0"/>
                </a:lnTo>
                <a:lnTo>
                  <a:pt x="12218267" y="3312368"/>
                </a:lnTo>
                <a:lnTo>
                  <a:pt x="6100856" y="2443440"/>
                </a:lnTo>
                <a:lnTo>
                  <a:pt x="0" y="3312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8585" name="矩形 2"/>
          <p:cNvSpPr/>
          <p:nvPr/>
        </p:nvSpPr>
        <p:spPr>
          <a:xfrm>
            <a:off x="1212846" y="1993952"/>
            <a:ext cx="2923034" cy="738190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98393" h="984509">
                <a:moveTo>
                  <a:pt x="116732" y="0"/>
                </a:moveTo>
                <a:lnTo>
                  <a:pt x="3898393" y="984509"/>
                </a:lnTo>
                <a:lnTo>
                  <a:pt x="0" y="211160"/>
                </a:lnTo>
                <a:lnTo>
                  <a:pt x="116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8586" name="矩形 2"/>
          <p:cNvSpPr/>
          <p:nvPr/>
        </p:nvSpPr>
        <p:spPr>
          <a:xfrm flipH="1">
            <a:off x="5381879" y="1962560"/>
            <a:ext cx="2934582" cy="745893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42579 w 5024240"/>
              <a:gd name="connsiteY0-38" fmla="*/ 0 h 984509"/>
              <a:gd name="connsiteX1-39" fmla="*/ 5024240 w 5024240"/>
              <a:gd name="connsiteY1-40" fmla="*/ 984509 h 984509"/>
              <a:gd name="connsiteX2-41" fmla="*/ 0 w 5024240"/>
              <a:gd name="connsiteY2-42" fmla="*/ 303627 h 984509"/>
              <a:gd name="connsiteX3-43" fmla="*/ 1242579 w 5024240"/>
              <a:gd name="connsiteY3-44" fmla="*/ 0 h 984509"/>
              <a:gd name="connsiteX0-45" fmla="*/ 1448526 w 5230187"/>
              <a:gd name="connsiteY0-46" fmla="*/ 0 h 984509"/>
              <a:gd name="connsiteX1-47" fmla="*/ 5230187 w 5230187"/>
              <a:gd name="connsiteY1-48" fmla="*/ 984509 h 984509"/>
              <a:gd name="connsiteX2-49" fmla="*/ 0 w 5230187"/>
              <a:gd name="connsiteY2-50" fmla="*/ 170063 h 984509"/>
              <a:gd name="connsiteX3-51" fmla="*/ 1448526 w 5230187"/>
              <a:gd name="connsiteY3-52" fmla="*/ 0 h 984509"/>
              <a:gd name="connsiteX0-53" fmla="*/ 130462 w 5230187"/>
              <a:gd name="connsiteY0-54" fmla="*/ 0 h 994783"/>
              <a:gd name="connsiteX1-55" fmla="*/ 5230187 w 5230187"/>
              <a:gd name="connsiteY1-56" fmla="*/ 994783 h 994783"/>
              <a:gd name="connsiteX2-57" fmla="*/ 0 w 5230187"/>
              <a:gd name="connsiteY2-58" fmla="*/ 180337 h 994783"/>
              <a:gd name="connsiteX3-59" fmla="*/ 130462 w 5230187"/>
              <a:gd name="connsiteY3-60" fmla="*/ 0 h 994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30187" h="994783">
                <a:moveTo>
                  <a:pt x="130462" y="0"/>
                </a:moveTo>
                <a:lnTo>
                  <a:pt x="5230187" y="994783"/>
                </a:lnTo>
                <a:lnTo>
                  <a:pt x="0" y="180337"/>
                </a:lnTo>
                <a:lnTo>
                  <a:pt x="13046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8587" name="矩形 2"/>
          <p:cNvSpPr/>
          <p:nvPr/>
        </p:nvSpPr>
        <p:spPr>
          <a:xfrm flipH="1">
            <a:off x="5513926" y="2045478"/>
            <a:ext cx="1586450" cy="537896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83768 w 3898393"/>
              <a:gd name="connsiteY0-38" fmla="*/ 55968 h 773349"/>
              <a:gd name="connsiteX1-39" fmla="*/ 3898393 w 3898393"/>
              <a:gd name="connsiteY1-40" fmla="*/ 773349 h 773349"/>
              <a:gd name="connsiteX2-41" fmla="*/ 0 w 3898393"/>
              <a:gd name="connsiteY2-42" fmla="*/ 0 h 773349"/>
              <a:gd name="connsiteX3-43" fmla="*/ 1283768 w 3898393"/>
              <a:gd name="connsiteY3-44" fmla="*/ 55968 h 773349"/>
              <a:gd name="connsiteX0-45" fmla="*/ 212841 w 2827466"/>
              <a:gd name="connsiteY0-46" fmla="*/ 0 h 717381"/>
              <a:gd name="connsiteX1-47" fmla="*/ 2827466 w 2827466"/>
              <a:gd name="connsiteY1-48" fmla="*/ 717381 h 717381"/>
              <a:gd name="connsiteX2-49" fmla="*/ 0 w 2827466"/>
              <a:gd name="connsiteY2-50" fmla="*/ 108418 h 717381"/>
              <a:gd name="connsiteX3-51" fmla="*/ 212841 w 2827466"/>
              <a:gd name="connsiteY3-52" fmla="*/ 0 h 7173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827466" h="717381">
                <a:moveTo>
                  <a:pt x="212841" y="0"/>
                </a:moveTo>
                <a:lnTo>
                  <a:pt x="2827466" y="717381"/>
                </a:lnTo>
                <a:lnTo>
                  <a:pt x="0" y="108418"/>
                </a:lnTo>
                <a:lnTo>
                  <a:pt x="21284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8588" name="矩形 2"/>
          <p:cNvSpPr/>
          <p:nvPr/>
        </p:nvSpPr>
        <p:spPr>
          <a:xfrm rot="20121383">
            <a:off x="1213752" y="4831645"/>
            <a:ext cx="2912853" cy="680441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9496 w 3801157"/>
              <a:gd name="connsiteY0-38" fmla="*/ 0 h 984509"/>
              <a:gd name="connsiteX1-39" fmla="*/ 3801157 w 3801157"/>
              <a:gd name="connsiteY1-40" fmla="*/ 984509 h 984509"/>
              <a:gd name="connsiteX2-41" fmla="*/ 0 w 3801157"/>
              <a:gd name="connsiteY2-42" fmla="*/ 368805 h 984509"/>
              <a:gd name="connsiteX3-43" fmla="*/ 19496 w 3801157"/>
              <a:gd name="connsiteY3-44" fmla="*/ 0 h 984509"/>
              <a:gd name="connsiteX0-45" fmla="*/ 0 w 3884816"/>
              <a:gd name="connsiteY0-46" fmla="*/ 0 h 907491"/>
              <a:gd name="connsiteX1-47" fmla="*/ 3884816 w 3884816"/>
              <a:gd name="connsiteY1-48" fmla="*/ 907491 h 907491"/>
              <a:gd name="connsiteX2-49" fmla="*/ 83659 w 3884816"/>
              <a:gd name="connsiteY2-50" fmla="*/ 291787 h 907491"/>
              <a:gd name="connsiteX3-51" fmla="*/ 0 w 3884816"/>
              <a:gd name="connsiteY3-52" fmla="*/ 0 h 907491"/>
              <a:gd name="connsiteX0-53" fmla="*/ 0 w 3884816"/>
              <a:gd name="connsiteY0-54" fmla="*/ 0 h 907491"/>
              <a:gd name="connsiteX1-55" fmla="*/ 3884816 w 3884816"/>
              <a:gd name="connsiteY1-56" fmla="*/ 907491 h 907491"/>
              <a:gd name="connsiteX2-57" fmla="*/ 54105 w 3884816"/>
              <a:gd name="connsiteY2-58" fmla="*/ 233013 h 907491"/>
              <a:gd name="connsiteX3-59" fmla="*/ 0 w 3884816"/>
              <a:gd name="connsiteY3-60" fmla="*/ 0 h 9074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84816" h="907491">
                <a:moveTo>
                  <a:pt x="0" y="0"/>
                </a:moveTo>
                <a:lnTo>
                  <a:pt x="3884816" y="907491"/>
                </a:lnTo>
                <a:lnTo>
                  <a:pt x="54105" y="2330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8589" name="矩形 2"/>
          <p:cNvSpPr/>
          <p:nvPr/>
        </p:nvSpPr>
        <p:spPr>
          <a:xfrm rot="2083323" flipH="1">
            <a:off x="5358179" y="4632873"/>
            <a:ext cx="1898152" cy="805060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83768 w 3898393"/>
              <a:gd name="connsiteY0-38" fmla="*/ 55968 h 773349"/>
              <a:gd name="connsiteX1-39" fmla="*/ 3898393 w 3898393"/>
              <a:gd name="connsiteY1-40" fmla="*/ 773349 h 773349"/>
              <a:gd name="connsiteX2-41" fmla="*/ 0 w 3898393"/>
              <a:gd name="connsiteY2-42" fmla="*/ 0 h 773349"/>
              <a:gd name="connsiteX3-43" fmla="*/ 1283768 w 3898393"/>
              <a:gd name="connsiteY3-44" fmla="*/ 55968 h 773349"/>
              <a:gd name="connsiteX0-45" fmla="*/ 212841 w 2827466"/>
              <a:gd name="connsiteY0-46" fmla="*/ 0 h 717381"/>
              <a:gd name="connsiteX1-47" fmla="*/ 2827466 w 2827466"/>
              <a:gd name="connsiteY1-48" fmla="*/ 717381 h 717381"/>
              <a:gd name="connsiteX2-49" fmla="*/ 0 w 2827466"/>
              <a:gd name="connsiteY2-50" fmla="*/ 108418 h 717381"/>
              <a:gd name="connsiteX3-51" fmla="*/ 212841 w 2827466"/>
              <a:gd name="connsiteY3-52" fmla="*/ 0 h 717381"/>
              <a:gd name="connsiteX0-53" fmla="*/ 0 w 3321217"/>
              <a:gd name="connsiteY0-54" fmla="*/ 0 h 1108806"/>
              <a:gd name="connsiteX1-55" fmla="*/ 3321217 w 3321217"/>
              <a:gd name="connsiteY1-56" fmla="*/ 1108806 h 1108806"/>
              <a:gd name="connsiteX2-57" fmla="*/ 493751 w 3321217"/>
              <a:gd name="connsiteY2-58" fmla="*/ 499843 h 1108806"/>
              <a:gd name="connsiteX3-59" fmla="*/ 0 w 3321217"/>
              <a:gd name="connsiteY3-60" fmla="*/ 0 h 1108806"/>
              <a:gd name="connsiteX0-61" fmla="*/ 61782 w 3382999"/>
              <a:gd name="connsiteY0-62" fmla="*/ 0 h 1108806"/>
              <a:gd name="connsiteX1-63" fmla="*/ 3382999 w 3382999"/>
              <a:gd name="connsiteY1-64" fmla="*/ 1108806 h 1108806"/>
              <a:gd name="connsiteX2-65" fmla="*/ 0 w 3382999"/>
              <a:gd name="connsiteY2-66" fmla="*/ 161755 h 1108806"/>
              <a:gd name="connsiteX3-67" fmla="*/ 61782 w 3382999"/>
              <a:gd name="connsiteY3-68" fmla="*/ 0 h 1108806"/>
              <a:gd name="connsiteX0-69" fmla="*/ 129492 w 3382999"/>
              <a:gd name="connsiteY0-70" fmla="*/ 0 h 1073693"/>
              <a:gd name="connsiteX1-71" fmla="*/ 3382999 w 3382999"/>
              <a:gd name="connsiteY1-72" fmla="*/ 1073693 h 1073693"/>
              <a:gd name="connsiteX2-73" fmla="*/ 0 w 3382999"/>
              <a:gd name="connsiteY2-74" fmla="*/ 126642 h 1073693"/>
              <a:gd name="connsiteX3-75" fmla="*/ 129492 w 3382999"/>
              <a:gd name="connsiteY3-76" fmla="*/ 0 h 10736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82999" h="1073693">
                <a:moveTo>
                  <a:pt x="129492" y="0"/>
                </a:moveTo>
                <a:lnTo>
                  <a:pt x="3382999" y="1073693"/>
                </a:lnTo>
                <a:lnTo>
                  <a:pt x="0" y="126642"/>
                </a:lnTo>
                <a:lnTo>
                  <a:pt x="12949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8590" name="TextBox 7"/>
          <p:cNvSpPr>
            <a:spLocks noChangeArrowheads="1"/>
          </p:cNvSpPr>
          <p:nvPr/>
        </p:nvSpPr>
        <p:spPr bwMode="auto">
          <a:xfrm>
            <a:off x="222885" y="3153410"/>
            <a:ext cx="8698865" cy="18154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sym typeface="微软雅黑" panose="020B0503020204020204" pitchFamily="34" charset="-122"/>
              </a:rPr>
              <a:t>Focal Loss for Dense Object Detection</a:t>
            </a:r>
            <a:endParaRPr lang="zh-CN" altLang="en-US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sym typeface="微软雅黑" panose="020B0503020204020204" pitchFamily="34" charset="-122"/>
              </a:rPr>
              <a:t>Tsung-Yi Lin   Priya Goyal   Ross Girshick   Kaiming He   Piotr Dollar´</a:t>
            </a:r>
            <a:endParaRPr lang="zh-CN" altLang="en-US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sym typeface="微软雅黑" panose="020B0503020204020204" pitchFamily="34" charset="-122"/>
              </a:rPr>
              <a:t>Facebook AI Research (FAIR)</a:t>
            </a:r>
            <a:endParaRPr lang="zh-CN" altLang="en-US" sz="32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32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1048592" name="矩形 3"/>
          <p:cNvSpPr>
            <a:spLocks noChangeArrowheads="1"/>
          </p:cNvSpPr>
          <p:nvPr/>
        </p:nvSpPr>
        <p:spPr bwMode="auto">
          <a:xfrm>
            <a:off x="2084705" y="5603240"/>
            <a:ext cx="4848225" cy="974090"/>
          </a:xfrm>
          <a:prstGeom prst="rect">
            <a:avLst/>
          </a:prstGeom>
          <a:noFill/>
          <a:ln>
            <a:noFill/>
          </a:ln>
        </p:spPr>
        <p:txBody>
          <a:bodyPr wrap="square" lIns="51414" tIns="25707" rIns="51414" bIns="25707">
            <a:spAutoFit/>
          </a:bodyPr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汇报人：李华宇 </a:t>
            </a:r>
            <a:endParaRPr lang="zh-CN" altLang="en-US" sz="20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学号：</a:t>
            </a:r>
            <a:r>
              <a:rPr lang="en-US" altLang="zh-CN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18210240025</a:t>
            </a:r>
            <a:endParaRPr lang="zh-CN" altLang="en-US" sz="20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导师：冯瑞</a:t>
            </a:r>
            <a:endParaRPr lang="zh-CN" altLang="en-US" sz="20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593" name="TextBox 139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pic>
        <p:nvPicPr>
          <p:cNvPr id="5" name="图片 4" descr="fudan (1)"/>
          <p:cNvPicPr>
            <a:picLocks noChangeAspect="1"/>
          </p:cNvPicPr>
          <p:nvPr/>
        </p:nvPicPr>
        <p:blipFill>
          <a:blip r:embed="rId2"/>
          <a:srcRect l="29697" t="20973" r="32298" b="28848"/>
          <a:stretch>
            <a:fillRect/>
          </a:stretch>
        </p:blipFill>
        <p:spPr>
          <a:xfrm>
            <a:off x="3604260" y="764540"/>
            <a:ext cx="1809750" cy="1873250"/>
          </a:xfrm>
          <a:prstGeom prst="ellipse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8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8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8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4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4" grpId="0" bldLvl="0" animBg="1"/>
      <p:bldP spid="1048585" grpId="0" bldLvl="0" animBg="1"/>
      <p:bldP spid="1048586" grpId="0" bldLvl="0" animBg="1"/>
      <p:bldP spid="1048587" grpId="0" bldLvl="0" animBg="1"/>
      <p:bldP spid="1048588" grpId="0" bldLvl="0" animBg="1"/>
      <p:bldP spid="1048589" grpId="0" bldLvl="0" animBg="1"/>
      <p:bldP spid="1048590" grpId="0"/>
      <p:bldP spid="1048592" grpId="0"/>
      <p:bldP spid="104859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4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46355"/>
            <a:ext cx="9161145" cy="6950710"/>
          </a:xfrm>
          <a:prstGeom prst="rect">
            <a:avLst/>
          </a:prstGeom>
        </p:spPr>
      </p:pic>
      <p:sp>
        <p:nvSpPr>
          <p:cNvPr id="1048644" name="矩形 5"/>
          <p:cNvSpPr/>
          <p:nvPr/>
        </p:nvSpPr>
        <p:spPr>
          <a:xfrm>
            <a:off x="588" y="2815440"/>
            <a:ext cx="9160727" cy="296442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8645" name="文本框 12"/>
          <p:cNvSpPr txBox="1"/>
          <p:nvPr/>
        </p:nvSpPr>
        <p:spPr>
          <a:xfrm>
            <a:off x="3397974" y="3536984"/>
            <a:ext cx="2396490" cy="1291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Focal loss</a:t>
            </a:r>
            <a:endParaRPr lang="zh-CN" altLang="en-US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0"/>
              </a:spcAft>
            </a:pPr>
            <a:endParaRPr lang="en-US" altLang="zh-CN" sz="2100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>
              <a:spcAft>
                <a:spcPts val="0"/>
              </a:spcAft>
            </a:pPr>
            <a:endParaRPr lang="zh-CN" altLang="zh-CN" sz="21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46" name="TextBox 37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grpSp>
        <p:nvGrpSpPr>
          <p:cNvPr id="63" name="组合 1"/>
          <p:cNvGrpSpPr/>
          <p:nvPr/>
        </p:nvGrpSpPr>
        <p:grpSpPr>
          <a:xfrm>
            <a:off x="3898900" y="2173605"/>
            <a:ext cx="1363980" cy="1229360"/>
            <a:chOff x="6140" y="3423"/>
            <a:chExt cx="2148" cy="1936"/>
          </a:xfrm>
        </p:grpSpPr>
        <p:sp>
          <p:nvSpPr>
            <p:cNvPr id="1048647" name="Freeform 5"/>
            <p:cNvSpPr/>
            <p:nvPr/>
          </p:nvSpPr>
          <p:spPr bwMode="auto">
            <a:xfrm>
              <a:off x="6140" y="3423"/>
              <a:ext cx="2149" cy="19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/>
            </a:p>
          </p:txBody>
        </p:sp>
        <p:sp>
          <p:nvSpPr>
            <p:cNvPr id="1048648" name="Freeform 9"/>
            <p:cNvSpPr>
              <a:spLocks noEditPoints="1"/>
            </p:cNvSpPr>
            <p:nvPr/>
          </p:nvSpPr>
          <p:spPr bwMode="auto">
            <a:xfrm rot="19469485">
              <a:off x="6616" y="3753"/>
              <a:ext cx="1197" cy="127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4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5" grpId="0"/>
      <p:bldP spid="10486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矩形 1"/>
          <p:cNvSpPr/>
          <p:nvPr/>
        </p:nvSpPr>
        <p:spPr>
          <a:xfrm>
            <a:off x="0" y="857885"/>
            <a:ext cx="453644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67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68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53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54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55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56" name="文本框 9"/>
          <p:cNvSpPr txBox="1"/>
          <p:nvPr/>
        </p:nvSpPr>
        <p:spPr>
          <a:xfrm>
            <a:off x="1012190" y="961390"/>
            <a:ext cx="171196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rocedure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7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grpSp>
        <p:nvGrpSpPr>
          <p:cNvPr id="8" name="组合 7"/>
          <p:cNvGrpSpPr/>
          <p:nvPr/>
        </p:nvGrpSpPr>
        <p:grpSpPr>
          <a:xfrm>
            <a:off x="502920" y="1805305"/>
            <a:ext cx="9187180" cy="1322070"/>
            <a:chOff x="792" y="2843"/>
            <a:chExt cx="14468" cy="2082"/>
          </a:xfrm>
        </p:grpSpPr>
        <p:sp>
          <p:nvSpPr>
            <p:cNvPr id="1" name="矩形 12"/>
            <p:cNvSpPr/>
            <p:nvPr/>
          </p:nvSpPr>
          <p:spPr>
            <a:xfrm>
              <a:off x="792" y="2843"/>
              <a:ext cx="14468" cy="20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Begin with binary classification :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>
                <a:buFont typeface="Arial" panose="020B0604020202020204" pitchFamily="34" charset="0"/>
                <a:buNone/>
              </a:pPr>
              <a:endPara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" name="对象 1"/>
            <p:cNvGraphicFramePr/>
            <p:nvPr/>
          </p:nvGraphicFramePr>
          <p:xfrm>
            <a:off x="2683" y="3574"/>
            <a:ext cx="9034" cy="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2" imgW="4599305" imgH="462280" progId="Equation.DSMT4">
                    <p:embed/>
                  </p:oleObj>
                </mc:Choice>
                <mc:Fallback>
                  <p:oleObj name="" r:id="rId2" imgW="4599305" imgH="462280" progId="Equation.DSMT4">
                    <p:embed/>
                    <p:pic>
                      <p:nvPicPr>
                        <p:cNvPr id="0" name="图片 2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683" y="3574"/>
                          <a:ext cx="9034" cy="7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6"/>
          <p:cNvGrpSpPr/>
          <p:nvPr/>
        </p:nvGrpSpPr>
        <p:grpSpPr>
          <a:xfrm>
            <a:off x="502920" y="2999740"/>
            <a:ext cx="9187180" cy="1322070"/>
            <a:chOff x="792" y="4359"/>
            <a:chExt cx="14468" cy="2082"/>
          </a:xfrm>
        </p:grpSpPr>
        <p:sp>
          <p:nvSpPr>
            <p:cNvPr id="4" name="矩形 12"/>
            <p:cNvSpPr/>
            <p:nvPr/>
          </p:nvSpPr>
          <p:spPr>
            <a:xfrm>
              <a:off x="792" y="4359"/>
              <a:ext cx="14468" cy="20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sigmoid used in  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binary classification 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>
                <a:buFont typeface="Arial" panose="020B0604020202020204" pitchFamily="34" charset="0"/>
                <a:buNone/>
              </a:pPr>
              <a:endPara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5" name="对象 4"/>
            <p:cNvGraphicFramePr/>
            <p:nvPr/>
          </p:nvGraphicFramePr>
          <p:xfrm>
            <a:off x="6158" y="5211"/>
            <a:ext cx="2085" cy="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4" imgW="609600" imgH="254000" progId="Equation.DSMT4">
                    <p:embed/>
                  </p:oleObj>
                </mc:Choice>
                <mc:Fallback>
                  <p:oleObj name="" r:id="rId4" imgW="609600" imgH="254000" progId="Equation.DSMT4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158" y="5211"/>
                          <a:ext cx="2085" cy="7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502920" y="4211955"/>
            <a:ext cx="9187180" cy="1322070"/>
            <a:chOff x="792" y="4359"/>
            <a:chExt cx="14468" cy="2082"/>
          </a:xfrm>
        </p:grpSpPr>
        <p:sp>
          <p:nvSpPr>
            <p:cNvPr id="10" name="矩形 12"/>
            <p:cNvSpPr/>
            <p:nvPr/>
          </p:nvSpPr>
          <p:spPr>
            <a:xfrm>
              <a:off x="792" y="4359"/>
              <a:ext cx="14468" cy="20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sigmoid satisfy :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>
                <a:buFont typeface="Arial" panose="020B0604020202020204" pitchFamily="34" charset="0"/>
                <a:buNone/>
              </a:pPr>
              <a:endPara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1" name="对象 10"/>
            <p:cNvGraphicFramePr/>
            <p:nvPr/>
          </p:nvGraphicFramePr>
          <p:xfrm>
            <a:off x="5311" y="5211"/>
            <a:ext cx="3780" cy="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6" imgW="1104900" imgH="254000" progId="Equation.DSMT4">
                    <p:embed/>
                  </p:oleObj>
                </mc:Choice>
                <mc:Fallback>
                  <p:oleObj name="" r:id="rId6" imgW="1104900" imgH="254000" progId="Equation.DSMT4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311" y="5211"/>
                          <a:ext cx="3780" cy="7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 12"/>
          <p:cNvSpPr/>
          <p:nvPr/>
        </p:nvSpPr>
        <p:spPr>
          <a:xfrm>
            <a:off x="502920" y="5374640"/>
            <a:ext cx="918718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 :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/>
          <p:nvPr/>
        </p:nvGraphicFramePr>
        <p:xfrm>
          <a:off x="2122170" y="5813425"/>
          <a:ext cx="4899660" cy="44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8" imgW="4899660" imgH="445135" progId="Equation.DSMT4">
                  <p:embed/>
                </p:oleObj>
              </mc:Choice>
              <mc:Fallback>
                <p:oleObj name="" r:id="rId8" imgW="4899660" imgH="445135" progId="Equation.DSMT4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22170" y="5813425"/>
                        <a:ext cx="4899660" cy="445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矩形 1"/>
          <p:cNvSpPr/>
          <p:nvPr/>
        </p:nvSpPr>
        <p:spPr>
          <a:xfrm>
            <a:off x="0" y="857885"/>
            <a:ext cx="453644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67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68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53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54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55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56" name="文本框 9"/>
          <p:cNvSpPr txBox="1"/>
          <p:nvPr/>
        </p:nvSpPr>
        <p:spPr>
          <a:xfrm>
            <a:off x="1012190" y="961390"/>
            <a:ext cx="171196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rocedure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7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" name="矩形 12"/>
          <p:cNvSpPr/>
          <p:nvPr/>
        </p:nvSpPr>
        <p:spPr>
          <a:xfrm>
            <a:off x="502920" y="1805305"/>
            <a:ext cx="918718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Focus on hard sample, propose a "hard truncation" Loss :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2"/>
          <p:cNvSpPr/>
          <p:nvPr/>
        </p:nvSpPr>
        <p:spPr>
          <a:xfrm>
            <a:off x="502920" y="2988310"/>
            <a:ext cx="918718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which :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2"/>
          <p:cNvSpPr/>
          <p:nvPr/>
        </p:nvSpPr>
        <p:spPr>
          <a:xfrm>
            <a:off x="502920" y="4211955"/>
            <a:ext cx="918718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loss can also :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2"/>
          <p:cNvSpPr/>
          <p:nvPr/>
        </p:nvSpPr>
        <p:spPr>
          <a:xfrm>
            <a:off x="502920" y="5374640"/>
            <a:ext cx="918718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which :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3129280" y="2313940"/>
          <a:ext cx="2642870" cy="506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2" imgW="2393315" imgH="508635" progId="Equation.DSMT4">
                  <p:embed/>
                </p:oleObj>
              </mc:Choice>
              <mc:Fallback>
                <p:oleObj name="" r:id="rId2" imgW="2393315" imgH="508635" progId="Equation.DSMT4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29280" y="2313940"/>
                        <a:ext cx="2642870" cy="506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1261110" y="3206750"/>
          <a:ext cx="6888480" cy="885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5408930" imgH="739775" progId="Equation.DSMT4">
                  <p:embed/>
                </p:oleObj>
              </mc:Choice>
              <mc:Fallback>
                <p:oleObj name="" r:id="rId4" imgW="5408930" imgH="739775" progId="Equation.DSMT4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1110" y="3206750"/>
                        <a:ext cx="6888480" cy="885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/>
          <p:nvPr/>
        </p:nvGraphicFramePr>
        <p:xfrm>
          <a:off x="2137410" y="4484370"/>
          <a:ext cx="4627245" cy="890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6" imgW="4368800" imgH="898525" progId="Equation.DSMT4">
                  <p:embed/>
                </p:oleObj>
              </mc:Choice>
              <mc:Fallback>
                <p:oleObj name="" r:id="rId6" imgW="4368800" imgH="898525" progId="Equation.DSMT4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7410" y="4484370"/>
                        <a:ext cx="4627245" cy="890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/>
        </p:nvGraphicFramePr>
        <p:xfrm>
          <a:off x="3500755" y="5621655"/>
          <a:ext cx="2141855" cy="126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8" imgW="2141855" imgH="1267460" progId="Equation.DSMT4">
                  <p:embed/>
                </p:oleObj>
              </mc:Choice>
              <mc:Fallback>
                <p:oleObj name="" r:id="rId8" imgW="2141855" imgH="1267460" progId="Equation.DSMT4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00755" y="5621655"/>
                        <a:ext cx="2141855" cy="1267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矩形 1"/>
          <p:cNvSpPr/>
          <p:nvPr/>
        </p:nvSpPr>
        <p:spPr>
          <a:xfrm>
            <a:off x="0" y="857885"/>
            <a:ext cx="453644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67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68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53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54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55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56" name="文本框 9"/>
          <p:cNvSpPr txBox="1"/>
          <p:nvPr/>
        </p:nvSpPr>
        <p:spPr>
          <a:xfrm>
            <a:off x="1012190" y="961390"/>
            <a:ext cx="171196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rocedure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7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" name="矩形 12"/>
          <p:cNvSpPr/>
          <p:nvPr/>
        </p:nvSpPr>
        <p:spPr>
          <a:xfrm>
            <a:off x="502920" y="1805305"/>
            <a:ext cx="918718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because :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2"/>
          <p:cNvSpPr/>
          <p:nvPr/>
        </p:nvSpPr>
        <p:spPr>
          <a:xfrm>
            <a:off x="502920" y="2957195"/>
            <a:ext cx="918718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2"/>
          <p:cNvSpPr/>
          <p:nvPr/>
        </p:nvSpPr>
        <p:spPr>
          <a:xfrm>
            <a:off x="502920" y="4761230"/>
            <a:ext cx="918718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notice: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we are not concerned about what is     in        , as long as 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same symbol between       and                 .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/>
          <p:cNvGraphicFramePr/>
          <p:nvPr/>
        </p:nvGraphicFramePr>
        <p:xfrm>
          <a:off x="3091180" y="1569403"/>
          <a:ext cx="2961005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2" imgW="2620645" imgH="1487170" progId="Equation.DSMT4">
                  <p:embed/>
                </p:oleObj>
              </mc:Choice>
              <mc:Fallback>
                <p:oleObj name="" r:id="rId2" imgW="2620645" imgH="148717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91180" y="1569403"/>
                        <a:ext cx="2961005" cy="162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2495868" y="3446145"/>
          <a:ext cx="4566285" cy="995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4" imgW="2120900" imgH="558800" progId="Equation.DSMT4">
                  <p:embed/>
                </p:oleObj>
              </mc:Choice>
              <mc:Fallback>
                <p:oleObj name="" r:id="rId4" imgW="2120900" imgH="558800" progId="Equation.DSMT4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5868" y="3446145"/>
                        <a:ext cx="4566285" cy="995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/>
          <p:nvPr/>
        </p:nvGraphicFramePr>
        <p:xfrm>
          <a:off x="6481445" y="5014595"/>
          <a:ext cx="62865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6" imgW="531495" imgH="376555" progId="Equation.KSEE3">
                  <p:embed/>
                </p:oleObj>
              </mc:Choice>
              <mc:Fallback>
                <p:oleObj name="" r:id="rId6" imgW="531495" imgH="376555" progId="Equation.KSEE3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81445" y="5014595"/>
                        <a:ext cx="628650" cy="44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/>
          <p:nvPr/>
        </p:nvGraphicFramePr>
        <p:xfrm>
          <a:off x="5953760" y="5076190"/>
          <a:ext cx="290830" cy="321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8" imgW="273050" imgH="300990" progId="Equation.KSEE3">
                  <p:embed/>
                </p:oleObj>
              </mc:Choice>
              <mc:Fallback>
                <p:oleObj name="" r:id="rId8" imgW="273050" imgH="300990" progId="Equation.KSEE3">
                  <p:embed/>
                  <p:pic>
                    <p:nvPicPr>
                      <p:cNvPr id="0" name="图片 3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3760" y="5076190"/>
                        <a:ext cx="290830" cy="321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/>
          <p:nvPr/>
        </p:nvGraphicFramePr>
        <p:xfrm>
          <a:off x="3804920" y="5460365"/>
          <a:ext cx="479425" cy="281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10" imgW="439420" imgH="254635" progId="Equation.KSEE3">
                  <p:embed/>
                </p:oleObj>
              </mc:Choice>
              <mc:Fallback>
                <p:oleObj name="" r:id="rId10" imgW="439420" imgH="254635" progId="Equation.KSEE3">
                  <p:embed/>
                  <p:pic>
                    <p:nvPicPr>
                      <p:cNvPr id="0" name="图片 3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04920" y="5460365"/>
                        <a:ext cx="479425" cy="281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41558" y="5398135"/>
          <a:ext cx="822960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12" imgW="457200" imgH="203200" progId="Equation.KSEE3">
                  <p:embed/>
                </p:oleObj>
              </mc:Choice>
              <mc:Fallback>
                <p:oleObj name="" r:id="rId12" imgW="4572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41558" y="5398135"/>
                        <a:ext cx="822960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矩形 1"/>
          <p:cNvSpPr/>
          <p:nvPr/>
        </p:nvSpPr>
        <p:spPr>
          <a:xfrm>
            <a:off x="0" y="857885"/>
            <a:ext cx="453644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67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68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53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54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55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56" name="文本框 9"/>
          <p:cNvSpPr txBox="1"/>
          <p:nvPr/>
        </p:nvSpPr>
        <p:spPr>
          <a:xfrm>
            <a:off x="1012190" y="961390"/>
            <a:ext cx="171196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rocedure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7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" name="矩形 12"/>
          <p:cNvSpPr/>
          <p:nvPr/>
        </p:nvSpPr>
        <p:spPr>
          <a:xfrm>
            <a:off x="502920" y="1670050"/>
            <a:ext cx="918718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easy-sample' loss is no longer updated but not keep (like OHEM).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 some softening on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"hard truncation" Loss :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50900" y="2907665"/>
            <a:ext cx="6257925" cy="1291590"/>
            <a:chOff x="1340" y="4383"/>
            <a:chExt cx="9855" cy="2034"/>
          </a:xfrm>
        </p:grpSpPr>
        <p:graphicFrame>
          <p:nvGraphicFramePr>
            <p:cNvPr id="5" name="对象 4"/>
            <p:cNvGraphicFramePr/>
            <p:nvPr/>
          </p:nvGraphicFramePr>
          <p:xfrm>
            <a:off x="7625" y="4407"/>
            <a:ext cx="3571" cy="20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2" imgW="2620645" imgH="1487170" progId="Equation.DSMT4">
                    <p:embed/>
                  </p:oleObj>
                </mc:Choice>
                <mc:Fallback>
                  <p:oleObj name="" r:id="rId2" imgW="2620645" imgH="148717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625" y="4407"/>
                          <a:ext cx="3571" cy="20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组合 17"/>
            <p:cNvGrpSpPr/>
            <p:nvPr/>
          </p:nvGrpSpPr>
          <p:grpSpPr>
            <a:xfrm>
              <a:off x="1340" y="4383"/>
              <a:ext cx="6466" cy="2034"/>
              <a:chOff x="1340" y="4383"/>
              <a:chExt cx="6466" cy="2034"/>
            </a:xfrm>
          </p:grpSpPr>
          <p:cxnSp>
            <p:nvCxnSpPr>
              <p:cNvPr id="7" name="直接箭头连接符 6"/>
              <p:cNvCxnSpPr/>
              <p:nvPr/>
            </p:nvCxnSpPr>
            <p:spPr>
              <a:xfrm flipV="1">
                <a:off x="5385" y="5489"/>
                <a:ext cx="1953" cy="2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" name="组合 16"/>
              <p:cNvGrpSpPr/>
              <p:nvPr/>
            </p:nvGrpSpPr>
            <p:grpSpPr>
              <a:xfrm>
                <a:off x="1340" y="4383"/>
                <a:ext cx="6467" cy="2034"/>
                <a:chOff x="1340" y="4383"/>
                <a:chExt cx="6467" cy="2034"/>
              </a:xfrm>
            </p:grpSpPr>
            <p:graphicFrame>
              <p:nvGraphicFramePr>
                <p:cNvPr id="26" name="对象 25"/>
                <p:cNvGraphicFramePr/>
                <p:nvPr/>
              </p:nvGraphicFramePr>
              <p:xfrm>
                <a:off x="1340" y="4383"/>
                <a:ext cx="3531" cy="20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" name="" r:id="rId4" imgW="2141855" imgH="1267460" progId="Equation.DSMT4">
                        <p:embed/>
                      </p:oleObj>
                    </mc:Choice>
                    <mc:Fallback>
                      <p:oleObj name="" r:id="rId4" imgW="2141855" imgH="1267460" progId="Equation.DSMT4">
                        <p:embed/>
                        <p:pic>
                          <p:nvPicPr>
                            <p:cNvPr id="0" name="图片 26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0" y="4383"/>
                              <a:ext cx="3531" cy="203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" name="文本框 7"/>
                <p:cNvSpPr txBox="1"/>
                <p:nvPr/>
              </p:nvSpPr>
              <p:spPr>
                <a:xfrm>
                  <a:off x="5755" y="4909"/>
                  <a:ext cx="2053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/>
                    <a:t>soften</a:t>
                  </a:r>
                  <a:endParaRPr lang="en-US" altLang="zh-CN"/>
                </a:p>
              </p:txBody>
            </p:sp>
          </p:grpSp>
        </p:grpSp>
      </p:grpSp>
      <p:graphicFrame>
        <p:nvGraphicFramePr>
          <p:cNvPr id="9" name="对象 8"/>
          <p:cNvGraphicFramePr/>
          <p:nvPr/>
        </p:nvGraphicFramePr>
        <p:xfrm>
          <a:off x="2083118" y="5417185"/>
          <a:ext cx="4445635" cy="91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2234565" imgH="558800" progId="Equation.DSMT4">
                  <p:embed/>
                </p:oleObj>
              </mc:Choice>
              <mc:Fallback>
                <p:oleObj name="" r:id="rId6" imgW="2234565" imgH="558800" progId="Equation.DSMT4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83118" y="5417185"/>
                        <a:ext cx="4445635" cy="919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502920" y="4631690"/>
            <a:ext cx="9187180" cy="1322070"/>
            <a:chOff x="792" y="6838"/>
            <a:chExt cx="14468" cy="2082"/>
          </a:xfrm>
        </p:grpSpPr>
        <p:sp>
          <p:nvSpPr>
            <p:cNvPr id="4" name="矩形 12"/>
            <p:cNvSpPr/>
            <p:nvPr/>
          </p:nvSpPr>
          <p:spPr>
            <a:xfrm>
              <a:off x="792" y="6838"/>
              <a:ext cx="14468" cy="20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so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,when                    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>
                <a:buFont typeface="Arial" panose="020B0604020202020204" pitchFamily="34" charset="0"/>
                <a:buNone/>
              </a:pPr>
              <a:endPara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2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31" y="6838"/>
            <a:ext cx="1981" cy="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" r:id="rId8" imgW="787400" imgH="215900" progId="Equation.KSEE3">
                    <p:embed/>
                  </p:oleObj>
                </mc:Choice>
                <mc:Fallback>
                  <p:oleObj name="" r:id="rId8" imgW="787400" imgH="2159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31" y="6838"/>
                          <a:ext cx="1981" cy="5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矩形 1"/>
          <p:cNvSpPr/>
          <p:nvPr/>
        </p:nvSpPr>
        <p:spPr>
          <a:xfrm>
            <a:off x="0" y="857885"/>
            <a:ext cx="453644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67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68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53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54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55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56" name="文本框 9"/>
          <p:cNvSpPr txBox="1"/>
          <p:nvPr/>
        </p:nvSpPr>
        <p:spPr>
          <a:xfrm>
            <a:off x="1012190" y="961390"/>
            <a:ext cx="171196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Focal loss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7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graphicFrame>
        <p:nvGraphicFramePr>
          <p:cNvPr id="9" name="对象 8"/>
          <p:cNvGraphicFramePr/>
          <p:nvPr/>
        </p:nvGraphicFramePr>
        <p:xfrm>
          <a:off x="2075180" y="2402205"/>
          <a:ext cx="4345940" cy="961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2184400" imgH="584200" progId="Equation.DSMT4">
                  <p:embed/>
                </p:oleObj>
              </mc:Choice>
              <mc:Fallback>
                <p:oleObj name="" r:id="rId2" imgW="2184400" imgH="584200" progId="Equation.DSMT4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5180" y="2402205"/>
                        <a:ext cx="4345940" cy="961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1012190" y="4281805"/>
            <a:ext cx="9187180" cy="1047115"/>
            <a:chOff x="313" y="6879"/>
            <a:chExt cx="14468" cy="1649"/>
          </a:xfrm>
        </p:grpSpPr>
        <p:grpSp>
          <p:nvGrpSpPr>
            <p:cNvPr id="15" name="组合 14"/>
            <p:cNvGrpSpPr/>
            <p:nvPr/>
          </p:nvGrpSpPr>
          <p:grpSpPr>
            <a:xfrm>
              <a:off x="313" y="6879"/>
              <a:ext cx="14468" cy="1649"/>
              <a:chOff x="313" y="4669"/>
              <a:chExt cx="14468" cy="1649"/>
            </a:xfrm>
          </p:grpSpPr>
          <p:sp>
            <p:nvSpPr>
              <p:cNvPr id="2" name="矩形 12"/>
              <p:cNvSpPr/>
              <p:nvPr/>
            </p:nvSpPr>
            <p:spPr>
              <a:xfrm>
                <a:off x="313" y="4720"/>
                <a:ext cx="14468" cy="159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r>
                  <a:rPr 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                                      </a:t>
                </a:r>
                <a:r>
                  <a:rPr 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:</a:t>
                </a:r>
                <a:endPara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in which                 is to adjust the weight curve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3" name="对象 2"/>
              <p:cNvGraphicFramePr/>
              <p:nvPr/>
            </p:nvGraphicFramePr>
            <p:xfrm>
              <a:off x="940" y="4720"/>
              <a:ext cx="4333" cy="6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" name="" r:id="rId4" imgW="1536700" imgH="254000" progId="Equation.DSMT4">
                      <p:embed/>
                    </p:oleObj>
                  </mc:Choice>
                  <mc:Fallback>
                    <p:oleObj name="" r:id="rId4" imgW="1536700" imgH="254000" progId="Equation.DSMT4">
                      <p:embed/>
                      <p:pic>
                        <p:nvPicPr>
                          <p:cNvPr id="0" name="图片 5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940" y="4720"/>
                            <a:ext cx="4333" cy="64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对象 1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691" y="4669"/>
              <a:ext cx="1547" cy="9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3" name="" r:id="rId6" imgW="533400" imgH="342900" progId="Equation.KSEE3">
                      <p:embed/>
                    </p:oleObj>
                  </mc:Choice>
                  <mc:Fallback>
                    <p:oleObj name="" r:id="rId6" imgW="533400" imgH="342900" progId="Equation.KSEE3">
                      <p:embed/>
                      <p:pic>
                        <p:nvPicPr>
                          <p:cNvPr id="0" name="图片 3072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691" y="4669"/>
                            <a:ext cx="1547" cy="99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6" name="对象 15"/>
            <p:cNvGraphicFramePr/>
            <p:nvPr/>
          </p:nvGraphicFramePr>
          <p:xfrm>
            <a:off x="3704" y="8016"/>
            <a:ext cx="1719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8" imgW="609600" imgH="203200" progId="Equation.DSMT4">
                    <p:embed/>
                  </p:oleObj>
                </mc:Choice>
                <mc:Fallback>
                  <p:oleObj name="" r:id="rId8" imgW="609600" imgH="203200" progId="Equation.DSMT4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704" y="8016"/>
                          <a:ext cx="1719" cy="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矩形 1"/>
          <p:cNvSpPr/>
          <p:nvPr/>
        </p:nvSpPr>
        <p:spPr>
          <a:xfrm>
            <a:off x="0" y="857885"/>
            <a:ext cx="91440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58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59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30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31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32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33" name="文本框 9"/>
          <p:cNvSpPr txBox="1"/>
          <p:nvPr/>
        </p:nvSpPr>
        <p:spPr>
          <a:xfrm>
            <a:off x="1012190" y="961390"/>
            <a:ext cx="1650365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4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39" name="矩形 8"/>
          <p:cNvSpPr/>
          <p:nvPr/>
        </p:nvSpPr>
        <p:spPr>
          <a:xfrm>
            <a:off x="338138" y="4309745"/>
            <a:ext cx="3927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4635500" y="1805305"/>
          <a:ext cx="4300855" cy="1016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2501900" imgH="584200" progId="Equation.DSMT4">
                  <p:embed/>
                </p:oleObj>
              </mc:Choice>
              <mc:Fallback>
                <p:oleObj name="" r:id="rId2" imgW="2501900" imgH="584200" progId="Equation.DSMT4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5500" y="1805305"/>
                        <a:ext cx="4300855" cy="1016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24535" y="2276475"/>
            <a:ext cx="7694930" cy="5015230"/>
            <a:chOff x="1141" y="3585"/>
            <a:chExt cx="12118" cy="7898"/>
          </a:xfrm>
        </p:grpSpPr>
        <p:sp>
          <p:nvSpPr>
            <p:cNvPr id="1048640" name="矩形 12"/>
            <p:cNvSpPr/>
            <p:nvPr/>
          </p:nvSpPr>
          <p:spPr>
            <a:xfrm>
              <a:off x="1141" y="3585"/>
              <a:ext cx="12119" cy="78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Comprehension</a:t>
              </a:r>
              <a:endPara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Parameter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Controlling weight. 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 indent="0">
                <a:buFont typeface="Arial" panose="020B0604020202020204" pitchFamily="34" charset="0"/>
                <a:buNone/>
              </a:pP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For samples belonging to a few categories, increase 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 indent="0">
                <a:buFont typeface="Arial" panose="020B0604020202020204" pitchFamily="34" charset="0"/>
                <a:buNone/>
              </a:pP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Solve the imbalances of positive/negative examples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Adjustment weight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 easier the sample is, the larger the    is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  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Solve theproblems of hard-easy sample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>
                <a:buFont typeface="Arial" panose="020B0604020202020204" pitchFamily="34" charset="0"/>
                <a:buNone/>
              </a:pP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>
                <a:buFont typeface="Arial" panose="020B0604020202020204" pitchFamily="34" charset="0"/>
                <a:buNone/>
              </a:pPr>
              <a:endPara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6" name="对象 15"/>
            <p:cNvGraphicFramePr/>
            <p:nvPr/>
          </p:nvGraphicFramePr>
          <p:xfrm>
            <a:off x="1685" y="5725"/>
            <a:ext cx="542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4" imgW="152400" imgH="139700" progId="Equation.DSMT4">
                    <p:embed/>
                  </p:oleObj>
                </mc:Choice>
                <mc:Fallback>
                  <p:oleObj name="" r:id="rId4" imgW="152400" imgH="139700" progId="Equation.DSMT4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685" y="5725"/>
                          <a:ext cx="542" cy="4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" name="对象 0"/>
            <p:cNvGraphicFramePr/>
            <p:nvPr/>
          </p:nvGraphicFramePr>
          <p:xfrm>
            <a:off x="1685" y="7564"/>
            <a:ext cx="452" cy="11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6" imgW="127000" imgH="355600" progId="Equation.DSMT4">
                    <p:embed/>
                  </p:oleObj>
                </mc:Choice>
                <mc:Fallback>
                  <p:oleObj name="" r:id="rId6" imgW="127000" imgH="355600" progId="Equation.DSMT4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685" y="7564"/>
                          <a:ext cx="452" cy="11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/>
            <p:nvPr/>
          </p:nvGraphicFramePr>
          <p:xfrm>
            <a:off x="10221" y="8047"/>
            <a:ext cx="452" cy="1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8" imgW="127000" imgH="405765" progId="Equation.DSMT4">
                    <p:embed/>
                  </p:oleObj>
                </mc:Choice>
                <mc:Fallback>
                  <p:oleObj name="" r:id="rId8" imgW="127000" imgH="405765" progId="Equation.DSMT4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0221" y="8047"/>
                          <a:ext cx="452" cy="12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4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4" grpId="0"/>
      <p:bldP spid="10486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矩形 1"/>
          <p:cNvSpPr/>
          <p:nvPr/>
        </p:nvSpPr>
        <p:spPr>
          <a:xfrm>
            <a:off x="0" y="857885"/>
            <a:ext cx="91440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58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59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30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31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32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33" name="文本框 9"/>
          <p:cNvSpPr txBox="1"/>
          <p:nvPr/>
        </p:nvSpPr>
        <p:spPr>
          <a:xfrm>
            <a:off x="1012190" y="961390"/>
            <a:ext cx="1650365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4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39" name="矩形 8"/>
          <p:cNvSpPr/>
          <p:nvPr/>
        </p:nvSpPr>
        <p:spPr>
          <a:xfrm>
            <a:off x="338138" y="4309745"/>
            <a:ext cx="3927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0" name="矩形 12"/>
          <p:cNvSpPr/>
          <p:nvPr/>
        </p:nvSpPr>
        <p:spPr>
          <a:xfrm>
            <a:off x="724535" y="2276475"/>
            <a:ext cx="769556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Comprehension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2339975" y="2890520"/>
          <a:ext cx="4191635" cy="1016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2438400" imgH="584200" progId="Equation.DSMT4">
                  <p:embed/>
                </p:oleObj>
              </mc:Choice>
              <mc:Fallback>
                <p:oleObj name="" r:id="rId2" imgW="2438400" imgH="584200" progId="Equation.DSMT4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9975" y="2890520"/>
                        <a:ext cx="4191635" cy="1016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4545" y="4309745"/>
            <a:ext cx="10480675" cy="11995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4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4" grpId="0"/>
      <p:bldP spid="1048639" grpId="0"/>
      <p:bldP spid="10486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4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46355"/>
            <a:ext cx="9161145" cy="6950710"/>
          </a:xfrm>
          <a:prstGeom prst="rect">
            <a:avLst/>
          </a:prstGeom>
        </p:spPr>
      </p:pic>
      <p:sp>
        <p:nvSpPr>
          <p:cNvPr id="1048662" name="矩形 5"/>
          <p:cNvSpPr/>
          <p:nvPr/>
        </p:nvSpPr>
        <p:spPr>
          <a:xfrm>
            <a:off x="588" y="2815440"/>
            <a:ext cx="9160727" cy="296442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8663" name="Freeform 5"/>
          <p:cNvSpPr/>
          <p:nvPr/>
        </p:nvSpPr>
        <p:spPr bwMode="auto">
          <a:xfrm>
            <a:off x="3898729" y="2187185"/>
            <a:ext cx="1364444" cy="12302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68562" tIns="34281" rIns="68562" bIns="34281" numCol="1" anchor="t" anchorCtr="0" compatLnSpc="1"/>
          <a:p>
            <a:endParaRPr lang="zh-CN" altLang="en-US" sz="1350"/>
          </a:p>
        </p:txBody>
      </p:sp>
      <p:sp>
        <p:nvSpPr>
          <p:cNvPr id="1048664" name="文本框 12"/>
          <p:cNvSpPr txBox="1"/>
          <p:nvPr/>
        </p:nvSpPr>
        <p:spPr>
          <a:xfrm>
            <a:off x="3356063" y="3536984"/>
            <a:ext cx="2484120" cy="1291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RetinaNet</a:t>
            </a:r>
            <a:endParaRPr lang="zh-CN" altLang="en-US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0"/>
              </a:spcAft>
            </a:pPr>
            <a:endParaRPr lang="en-US" altLang="zh-CN" sz="2100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endParaRPr lang="zh-CN" altLang="zh-CN" sz="21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65" name="TextBox 37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66" name="Freeform 261"/>
          <p:cNvSpPr/>
          <p:nvPr/>
        </p:nvSpPr>
        <p:spPr bwMode="auto">
          <a:xfrm>
            <a:off x="4173511" y="2457145"/>
            <a:ext cx="736865" cy="73686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4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3" grpId="0" bldLvl="0" animBg="1"/>
      <p:bldP spid="1048664" grpId="0"/>
      <p:bldP spid="1048665" grpId="0"/>
      <p:bldP spid="104866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矩形 1"/>
          <p:cNvSpPr/>
          <p:nvPr/>
        </p:nvSpPr>
        <p:spPr>
          <a:xfrm>
            <a:off x="0" y="857885"/>
            <a:ext cx="453644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83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84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83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84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85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86" name="文本框 9"/>
          <p:cNvSpPr txBox="1"/>
          <p:nvPr/>
        </p:nvSpPr>
        <p:spPr>
          <a:xfrm>
            <a:off x="1012190" y="961390"/>
            <a:ext cx="171196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7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" y="2000885"/>
            <a:ext cx="8642350" cy="3349625"/>
          </a:xfrm>
          <a:prstGeom prst="rect">
            <a:avLst/>
          </a:prstGeom>
        </p:spPr>
      </p:pic>
      <p:sp>
        <p:nvSpPr>
          <p:cNvPr id="1048640" name="矩形 12"/>
          <p:cNvSpPr/>
          <p:nvPr/>
        </p:nvSpPr>
        <p:spPr>
          <a:xfrm>
            <a:off x="339090" y="5546090"/>
            <a:ext cx="891032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RetinaNet = ResNet50+FPN + Decoupled sub-network + Focal loss 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7" grpId="0"/>
      <p:bldP spid="10486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4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52705" y="-81915"/>
            <a:ext cx="9201150" cy="7021830"/>
          </a:xfrm>
          <a:prstGeom prst="rect">
            <a:avLst/>
          </a:prstGeom>
        </p:spPr>
      </p:pic>
      <p:sp>
        <p:nvSpPr>
          <p:cNvPr id="1048597" name="TextBox 58"/>
          <p:cNvSpPr txBox="1"/>
          <p:nvPr/>
        </p:nvSpPr>
        <p:spPr>
          <a:xfrm>
            <a:off x="4032080" y="1694291"/>
            <a:ext cx="1059180" cy="2819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5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35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8" name="Freeform 5"/>
          <p:cNvSpPr/>
          <p:nvPr/>
        </p:nvSpPr>
        <p:spPr bwMode="auto">
          <a:xfrm>
            <a:off x="3623735" y="857920"/>
            <a:ext cx="1896531" cy="802795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68562" tIns="34281" rIns="68562" bIns="34281" numCol="1" anchor="t" anchorCtr="0" compatLnSpc="1"/>
          <a:p>
            <a:endParaRPr lang="zh-CN" altLang="en-US" sz="1350">
              <a:solidFill>
                <a:srgbClr val="31859C"/>
              </a:solidFill>
            </a:endParaRPr>
          </a:p>
        </p:txBody>
      </p:sp>
      <p:sp>
        <p:nvSpPr>
          <p:cNvPr id="1048599" name="TextBox 60"/>
          <p:cNvSpPr txBox="1"/>
          <p:nvPr/>
        </p:nvSpPr>
        <p:spPr>
          <a:xfrm>
            <a:off x="3986659" y="1053355"/>
            <a:ext cx="1122680" cy="5613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3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33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1"/>
          <p:cNvGrpSpPr/>
          <p:nvPr/>
        </p:nvGrpSpPr>
        <p:grpSpPr>
          <a:xfrm>
            <a:off x="1003085" y="3165475"/>
            <a:ext cx="995680" cy="897890"/>
            <a:chOff x="2231" y="4890"/>
            <a:chExt cx="1568" cy="1414"/>
          </a:xfrm>
        </p:grpSpPr>
        <p:sp>
          <p:nvSpPr>
            <p:cNvPr id="1048600" name="Freeform 5"/>
            <p:cNvSpPr/>
            <p:nvPr/>
          </p:nvSpPr>
          <p:spPr bwMode="auto">
            <a:xfrm>
              <a:off x="2231" y="4890"/>
              <a:ext cx="1568" cy="141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/>
            </a:p>
          </p:txBody>
        </p:sp>
        <p:sp>
          <p:nvSpPr>
            <p:cNvPr id="1048601" name="Freeform 126"/>
            <p:cNvSpPr>
              <a:spLocks noChangeAspect="1" noEditPoints="1"/>
            </p:cNvSpPr>
            <p:nvPr/>
          </p:nvSpPr>
          <p:spPr bwMode="auto">
            <a:xfrm>
              <a:off x="2739" y="5262"/>
              <a:ext cx="534" cy="66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20"/>
          <p:cNvGrpSpPr/>
          <p:nvPr/>
        </p:nvGrpSpPr>
        <p:grpSpPr>
          <a:xfrm>
            <a:off x="5890680" y="3088640"/>
            <a:ext cx="995680" cy="897890"/>
            <a:chOff x="4348" y="4890"/>
            <a:chExt cx="1568" cy="1414"/>
          </a:xfrm>
        </p:grpSpPr>
        <p:sp>
          <p:nvSpPr>
            <p:cNvPr id="1048602" name="Freeform 5"/>
            <p:cNvSpPr/>
            <p:nvPr/>
          </p:nvSpPr>
          <p:spPr bwMode="auto">
            <a:xfrm>
              <a:off x="4348" y="4890"/>
              <a:ext cx="1568" cy="141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/>
            </a:p>
          </p:txBody>
        </p:sp>
        <p:sp>
          <p:nvSpPr>
            <p:cNvPr id="1048603" name="Freeform 261"/>
            <p:cNvSpPr/>
            <p:nvPr/>
          </p:nvSpPr>
          <p:spPr bwMode="auto">
            <a:xfrm>
              <a:off x="4766" y="5302"/>
              <a:ext cx="732" cy="7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</a:endParaRPr>
            </a:p>
          </p:txBody>
        </p:sp>
      </p:grpSp>
      <p:grpSp>
        <p:nvGrpSpPr>
          <p:cNvPr id="48" name="组合 19"/>
          <p:cNvGrpSpPr/>
          <p:nvPr/>
        </p:nvGrpSpPr>
        <p:grpSpPr>
          <a:xfrm>
            <a:off x="4196500" y="3122295"/>
            <a:ext cx="995680" cy="897890"/>
            <a:chOff x="6445" y="4890"/>
            <a:chExt cx="1568" cy="1414"/>
          </a:xfrm>
        </p:grpSpPr>
        <p:sp>
          <p:nvSpPr>
            <p:cNvPr id="1048604" name="Freeform 5"/>
            <p:cNvSpPr/>
            <p:nvPr/>
          </p:nvSpPr>
          <p:spPr bwMode="auto">
            <a:xfrm>
              <a:off x="6445" y="4890"/>
              <a:ext cx="1568" cy="141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/>
            </a:p>
          </p:txBody>
        </p:sp>
        <p:grpSp>
          <p:nvGrpSpPr>
            <p:cNvPr id="49" name="组合 68"/>
            <p:cNvGrpSpPr>
              <a:grpSpLocks noChangeAspect="1"/>
            </p:cNvGrpSpPr>
            <p:nvPr/>
          </p:nvGrpSpPr>
          <p:grpSpPr>
            <a:xfrm>
              <a:off x="6855" y="5276"/>
              <a:ext cx="747" cy="641"/>
              <a:chOff x="5084763" y="971548"/>
              <a:chExt cx="323865" cy="277813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1048605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>
                  <a:solidFill>
                    <a:srgbClr val="34495E"/>
                  </a:solidFill>
                </a:endParaRPr>
              </a:p>
            </p:txBody>
          </p:sp>
          <p:sp>
            <p:nvSpPr>
              <p:cNvPr id="1048606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>
                  <a:solidFill>
                    <a:srgbClr val="34495E"/>
                  </a:solidFill>
                </a:endParaRPr>
              </a:p>
            </p:txBody>
          </p:sp>
          <p:sp>
            <p:nvSpPr>
              <p:cNvPr id="1048607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>
                  <a:solidFill>
                    <a:srgbClr val="34495E"/>
                  </a:solidFill>
                </a:endParaRPr>
              </a:p>
            </p:txBody>
          </p:sp>
        </p:grpSp>
      </p:grpSp>
      <p:grpSp>
        <p:nvGrpSpPr>
          <p:cNvPr id="50" name="组合 22"/>
          <p:cNvGrpSpPr/>
          <p:nvPr/>
        </p:nvGrpSpPr>
        <p:grpSpPr>
          <a:xfrm>
            <a:off x="7468655" y="3100705"/>
            <a:ext cx="995680" cy="897890"/>
            <a:chOff x="10563" y="4890"/>
            <a:chExt cx="1568" cy="1414"/>
          </a:xfrm>
        </p:grpSpPr>
        <p:sp>
          <p:nvSpPr>
            <p:cNvPr id="1048608" name="Freeform 5"/>
            <p:cNvSpPr/>
            <p:nvPr/>
          </p:nvSpPr>
          <p:spPr bwMode="auto">
            <a:xfrm>
              <a:off x="10563" y="4890"/>
              <a:ext cx="1568" cy="141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/>
            </a:p>
          </p:txBody>
        </p:sp>
        <p:sp>
          <p:nvSpPr>
            <p:cNvPr id="1048609" name="Freeform 206"/>
            <p:cNvSpPr>
              <a:spLocks noChangeAspect="1" noEditPoints="1"/>
            </p:cNvSpPr>
            <p:nvPr/>
          </p:nvSpPr>
          <p:spPr bwMode="auto">
            <a:xfrm>
              <a:off x="11074" y="5247"/>
              <a:ext cx="548" cy="662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10" name="矩形 74"/>
          <p:cNvSpPr/>
          <p:nvPr/>
        </p:nvSpPr>
        <p:spPr>
          <a:xfrm>
            <a:off x="763690" y="4300117"/>
            <a:ext cx="1516380" cy="100774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30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  <a:endParaRPr lang="en-US" altLang="zh-CN" sz="1400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</a:pPr>
            <a:endParaRPr lang="zh-CN" altLang="en-US" b="1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lang="en-US" b="1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11" name="矩形 75"/>
          <p:cNvSpPr/>
          <p:nvPr/>
        </p:nvSpPr>
        <p:spPr>
          <a:xfrm>
            <a:off x="4061880" y="4300335"/>
            <a:ext cx="1249680" cy="99123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30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  <a:endParaRPr lang="en-US" altLang="zh-CN" sz="1400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</a:pPr>
            <a:r>
              <a:rPr lang="en-US" altLang="zh-CN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RetinaNet</a:t>
            </a:r>
            <a:endParaRPr lang="en-US" altLang="zh-CN" b="1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12" name="矩形 76"/>
          <p:cNvSpPr/>
          <p:nvPr/>
        </p:nvSpPr>
        <p:spPr>
          <a:xfrm>
            <a:off x="5695417" y="4300335"/>
            <a:ext cx="1427480" cy="99123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30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  <a:endParaRPr lang="en-US" altLang="zh-CN" sz="1400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</a:pP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</a:pPr>
            <a:r>
              <a:rPr lang="en-US" altLang="zh-CN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Experiment</a:t>
            </a:r>
            <a:endParaRPr lang="en-US" altLang="zh-CN" b="1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14" name="TextBox 25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grpSp>
        <p:nvGrpSpPr>
          <p:cNvPr id="51" name="组合 2"/>
          <p:cNvGrpSpPr/>
          <p:nvPr/>
        </p:nvGrpSpPr>
        <p:grpSpPr>
          <a:xfrm>
            <a:off x="2545080" y="3165475"/>
            <a:ext cx="995680" cy="897890"/>
            <a:chOff x="8523" y="4890"/>
            <a:chExt cx="1568" cy="1414"/>
          </a:xfrm>
        </p:grpSpPr>
        <p:sp>
          <p:nvSpPr>
            <p:cNvPr id="1048615" name="Freeform 5"/>
            <p:cNvSpPr/>
            <p:nvPr/>
          </p:nvSpPr>
          <p:spPr bwMode="auto">
            <a:xfrm>
              <a:off x="8523" y="4890"/>
              <a:ext cx="1568" cy="141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/>
            </a:p>
          </p:txBody>
        </p:sp>
        <p:sp>
          <p:nvSpPr>
            <p:cNvPr id="1048616" name="Freeform 9"/>
            <p:cNvSpPr>
              <a:spLocks noEditPoints="1"/>
            </p:cNvSpPr>
            <p:nvPr/>
          </p:nvSpPr>
          <p:spPr bwMode="auto">
            <a:xfrm rot="19469485">
              <a:off x="8938" y="5205"/>
              <a:ext cx="740" cy="788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</a:endParaRPr>
            </a:p>
          </p:txBody>
        </p:sp>
      </p:grpSp>
      <p:sp>
        <p:nvSpPr>
          <p:cNvPr id="1048617" name="矩形 41"/>
          <p:cNvSpPr/>
          <p:nvPr/>
        </p:nvSpPr>
        <p:spPr>
          <a:xfrm>
            <a:off x="2395640" y="4300117"/>
            <a:ext cx="1291590" cy="99123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30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  <a:endParaRPr lang="en-US" altLang="zh-CN" sz="1400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</a:pPr>
            <a:r>
              <a:rPr lang="en-US" altLang="zh-CN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Focal loss</a:t>
            </a:r>
            <a:endParaRPr lang="en-US" sz="1400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" name="矩形 76"/>
          <p:cNvSpPr/>
          <p:nvPr/>
        </p:nvSpPr>
        <p:spPr>
          <a:xfrm>
            <a:off x="7355307" y="4300335"/>
            <a:ext cx="1224280" cy="99123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30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05</a:t>
            </a:r>
            <a:endParaRPr lang="en-US" altLang="zh-CN" sz="1400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</a:pP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</a:pPr>
            <a:r>
              <a:rPr lang="en-US" altLang="zh-CN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Summary</a:t>
            </a:r>
            <a:endParaRPr lang="en-US" altLang="zh-CN" b="1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7" grpId="0"/>
      <p:bldP spid="1048598" grpId="0" bldLvl="0" animBg="1"/>
      <p:bldP spid="1048599" grpId="0"/>
      <p:bldP spid="1048610" grpId="0"/>
      <p:bldP spid="1048611" grpId="0"/>
      <p:bldP spid="1048612" grpId="0"/>
      <p:bldP spid="1048617" grpId="0"/>
      <p:bldP spid="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矩形 1"/>
          <p:cNvSpPr/>
          <p:nvPr/>
        </p:nvSpPr>
        <p:spPr>
          <a:xfrm>
            <a:off x="0" y="857885"/>
            <a:ext cx="453644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83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84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83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84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85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86" name="文本框 9"/>
          <p:cNvSpPr txBox="1"/>
          <p:nvPr/>
        </p:nvSpPr>
        <p:spPr>
          <a:xfrm>
            <a:off x="1012190" y="961390"/>
            <a:ext cx="171196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ResNet50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7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40" name="矩形 12"/>
          <p:cNvSpPr/>
          <p:nvPr/>
        </p:nvSpPr>
        <p:spPr>
          <a:xfrm>
            <a:off x="339090" y="5050790"/>
            <a:ext cx="863600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depth important -&gt; gradient diffusion or gradient explosion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-&gt; residual network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80614"/>
          <a:stretch>
            <a:fillRect/>
          </a:stretch>
        </p:blipFill>
        <p:spPr>
          <a:xfrm>
            <a:off x="5873750" y="459740"/>
            <a:ext cx="1793240" cy="3994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56414"/>
          <a:stretch>
            <a:fillRect/>
          </a:stretch>
        </p:blipFill>
        <p:spPr>
          <a:xfrm>
            <a:off x="1643380" y="2040890"/>
            <a:ext cx="2893060" cy="24130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4572000" y="1460500"/>
            <a:ext cx="1314450" cy="11042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4499610" y="2242185"/>
            <a:ext cx="1358265" cy="3225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4499610" y="2564765"/>
            <a:ext cx="1372235" cy="3136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4572000" y="2636520"/>
            <a:ext cx="1256665" cy="9798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7" grpId="0"/>
      <p:bldP spid="10486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矩形 1"/>
          <p:cNvSpPr/>
          <p:nvPr/>
        </p:nvSpPr>
        <p:spPr>
          <a:xfrm>
            <a:off x="0" y="857885"/>
            <a:ext cx="920496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88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89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94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95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96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97" name="文本框 9"/>
          <p:cNvSpPr txBox="1"/>
          <p:nvPr/>
        </p:nvSpPr>
        <p:spPr>
          <a:xfrm>
            <a:off x="1012190" y="961390"/>
            <a:ext cx="171196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FPN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8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99" name="Rectangle 2"/>
          <p:cNvSpPr/>
          <p:nvPr/>
        </p:nvSpPr>
        <p:spPr>
          <a:xfrm>
            <a:off x="-30480" y="2239645"/>
            <a:ext cx="9204960" cy="3860800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48700" name="矩形 35"/>
          <p:cNvSpPr/>
          <p:nvPr/>
        </p:nvSpPr>
        <p:spPr>
          <a:xfrm>
            <a:off x="4425315" y="2545715"/>
            <a:ext cx="4779645" cy="3390900"/>
          </a:xfrm>
          <a:prstGeom prst="rect">
            <a:avLst/>
          </a:prstGeom>
        </p:spPr>
        <p:txBody>
          <a:bodyPr wrap="square" lIns="68553" tIns="34278" rIns="68553" bIns="34278">
            <a:spAutoFit/>
          </a:bodyPr>
          <a:p>
            <a:pPr algn="l"/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 level:</a:t>
            </a:r>
            <a:endParaRPr lang="en-US" altLang="zh-CN" b="1" dirty="0" smtClean="0">
              <a:solidFill>
                <a:srgbClr val="5E8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semantic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feature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 : small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position information : large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level:</a:t>
            </a:r>
            <a:endParaRPr lang="en-US" altLang="zh-CN" b="1" dirty="0" smtClean="0">
              <a:solidFill>
                <a:srgbClr val="5E8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semantic feature information : large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 position information : small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Prediction in different layers</a:t>
            </a:r>
            <a:endParaRPr lang="en-US" altLang="zh-CN" b="1" dirty="0" smtClean="0">
              <a:solidFill>
                <a:srgbClr val="5E889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semantic feature information : large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 position information : large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en-US" altLang="zh-CN" b="1" dirty="0" smtClean="0">
              <a:solidFill>
                <a:srgbClr val="5E8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1" name="矩形 47"/>
          <p:cNvSpPr>
            <a:spLocks noChangeArrowheads="1"/>
          </p:cNvSpPr>
          <p:nvPr/>
        </p:nvSpPr>
        <p:spPr bwMode="auto">
          <a:xfrm>
            <a:off x="3364865" y="3412490"/>
            <a:ext cx="3811905" cy="786130"/>
          </a:xfrm>
          <a:prstGeom prst="rect">
            <a:avLst/>
          </a:prstGeom>
          <a:noFill/>
          <a:ln>
            <a:noFill/>
          </a:ln>
        </p:spPr>
        <p:txBody>
          <a:bodyPr wrap="square" lIns="68553" tIns="34278" rIns="68553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buNone/>
            </a:pPr>
            <a:endParaRPr lang="zh-CN" altLang="en-US" sz="1800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  <a:buNone/>
            </a:pPr>
            <a:endParaRPr lang="zh-CN" altLang="en-US" sz="1800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pic>
        <p:nvPicPr>
          <p:cNvPr id="1" name="图片 0" descr="可爱的小鱼鱼"/>
          <p:cNvPicPr>
            <a:picLocks noChangeAspect="1"/>
          </p:cNvPicPr>
          <p:nvPr/>
        </p:nvPicPr>
        <p:blipFill>
          <a:blip r:embed="rId2"/>
          <a:srcRect t="32411"/>
          <a:stretch>
            <a:fillRect/>
          </a:stretch>
        </p:blipFill>
        <p:spPr>
          <a:xfrm>
            <a:off x="-1845310" y="2114550"/>
            <a:ext cx="6270625" cy="41116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04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04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9" grpId="0" bldLvl="0" animBg="1"/>
      <p:bldP spid="1048700" grpId="0"/>
      <p:bldP spid="104870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矩形 1"/>
          <p:cNvSpPr/>
          <p:nvPr/>
        </p:nvSpPr>
        <p:spPr>
          <a:xfrm>
            <a:off x="0" y="857885"/>
            <a:ext cx="920496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88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89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94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95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96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97" name="文本框 9"/>
          <p:cNvSpPr txBox="1"/>
          <p:nvPr/>
        </p:nvSpPr>
        <p:spPr>
          <a:xfrm>
            <a:off x="1012190" y="958215"/>
            <a:ext cx="171196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 &amp; Reg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8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99" name="Rectangle 2"/>
          <p:cNvSpPr/>
          <p:nvPr/>
        </p:nvSpPr>
        <p:spPr>
          <a:xfrm>
            <a:off x="-30480" y="2239645"/>
            <a:ext cx="9204960" cy="3860800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矩形 35"/>
          <p:cNvSpPr/>
          <p:nvPr/>
        </p:nvSpPr>
        <p:spPr>
          <a:xfrm>
            <a:off x="4425315" y="2613025"/>
            <a:ext cx="4779645" cy="3114040"/>
          </a:xfrm>
          <a:prstGeom prst="rect">
            <a:avLst/>
          </a:prstGeom>
        </p:spPr>
        <p:txBody>
          <a:bodyPr wrap="square" lIns="68553" tIns="34278" rIns="68553" bIns="34278">
            <a:spAutoFit/>
          </a:bodyPr>
          <a:p>
            <a:pPr algn="l"/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 fpn output:</a:t>
            </a:r>
            <a:endParaRPr lang="en-US" altLang="zh-CN" b="1" dirty="0" smtClean="0">
              <a:solidFill>
                <a:srgbClr val="5E8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torch.cat()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anchor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 &amp; Reg:</a:t>
            </a:r>
            <a:endParaRPr lang="en-US" altLang="zh-CN" b="1" dirty="0" smtClean="0">
              <a:solidFill>
                <a:srgbClr val="5E8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enjoy same structure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 doupled-&gt;different parameter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two focal loss-&gt;add-&gt;gross loss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en-US" altLang="zh-CN" b="1" dirty="0" smtClean="0">
              <a:solidFill>
                <a:srgbClr val="5E8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单层神经网络 (1)"/>
          <p:cNvPicPr>
            <a:picLocks noChangeAspect="1"/>
          </p:cNvPicPr>
          <p:nvPr/>
        </p:nvPicPr>
        <p:blipFill>
          <a:blip r:embed="rId2"/>
          <a:srcRect t="49779"/>
          <a:stretch>
            <a:fillRect/>
          </a:stretch>
        </p:blipFill>
        <p:spPr>
          <a:xfrm>
            <a:off x="-511175" y="2097405"/>
            <a:ext cx="5367020" cy="40030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9" grpId="0" bldLvl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矩形 1"/>
          <p:cNvSpPr/>
          <p:nvPr/>
        </p:nvSpPr>
        <p:spPr>
          <a:xfrm>
            <a:off x="0" y="857885"/>
            <a:ext cx="920496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88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89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94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95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96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97" name="文本框 9"/>
          <p:cNvSpPr txBox="1"/>
          <p:nvPr/>
        </p:nvSpPr>
        <p:spPr>
          <a:xfrm>
            <a:off x="1012190" y="958215"/>
            <a:ext cx="3437255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Anchor机制 &amp; loss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8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701" name="矩形 47"/>
          <p:cNvSpPr>
            <a:spLocks noChangeArrowheads="1"/>
          </p:cNvSpPr>
          <p:nvPr/>
        </p:nvSpPr>
        <p:spPr bwMode="auto">
          <a:xfrm>
            <a:off x="339090" y="2454910"/>
            <a:ext cx="8054340" cy="1948180"/>
          </a:xfrm>
          <a:prstGeom prst="rect">
            <a:avLst/>
          </a:prstGeom>
          <a:noFill/>
          <a:ln>
            <a:noFill/>
          </a:ln>
        </p:spPr>
        <p:txBody>
          <a:bodyPr wrap="square" lIns="68553" tIns="34278" rIns="68553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buNone/>
            </a:pPr>
            <a:r>
              <a:rPr lang="en-US" altLang="zh-CN" sz="1800" b="1" dirty="0" smtClean="0">
                <a:solidFill>
                  <a:srgbClr val="0070C0"/>
                </a:solidFill>
              </a:rPr>
              <a:t>Anchor: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 algn="l">
              <a:lnSpc>
                <a:spcPct val="12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Generate anchor : ( ( 1*1+2*2+4*4+7*7+14*14)*9  ,4 ) 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Predict box : shift(anchor,predict)   (</a:t>
            </a:r>
            <a:r>
              <a:rPr lang="en-US" altLang="zh-CN" sz="1800" dirty="0">
                <a:sym typeface="+mn-ea"/>
              </a:rPr>
              <a:t> ( 1*1+2*2+4*4+7*7+14*14)*9  ,4</a:t>
            </a:r>
            <a:r>
              <a:rPr lang="en-US" altLang="zh-CN" sz="1800" dirty="0">
                <a:solidFill>
                  <a:schemeClr val="tx1"/>
                </a:solidFill>
              </a:rPr>
              <a:t>)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Ground truth  : annotations   (num_truth,4)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  <a:buNone/>
            </a:pPr>
            <a:endParaRPr lang="zh-CN" altLang="en-US" sz="1800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339090" y="4875530"/>
            <a:ext cx="8054340" cy="1173480"/>
          </a:xfrm>
          <a:prstGeom prst="rect">
            <a:avLst/>
          </a:prstGeom>
          <a:noFill/>
          <a:ln>
            <a:noFill/>
          </a:ln>
        </p:spPr>
        <p:txBody>
          <a:bodyPr wrap="square" lIns="68553" tIns="34278" rIns="68553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buNone/>
            </a:pPr>
            <a:r>
              <a:rPr lang="en-US" altLang="zh-CN" sz="1800" b="1" dirty="0" smtClean="0">
                <a:solidFill>
                  <a:srgbClr val="0070C0"/>
                </a:solidFill>
              </a:rPr>
              <a:t>Loss: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 algn="l">
              <a:lnSpc>
                <a:spcPct val="12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cls_loss : focal loss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reg_loss :smooth l1 loss</a:t>
            </a:r>
            <a:endParaRPr lang="zh-CN" altLang="en-US" sz="1800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04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1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矩形 1"/>
          <p:cNvSpPr/>
          <p:nvPr/>
        </p:nvSpPr>
        <p:spPr>
          <a:xfrm>
            <a:off x="0" y="857885"/>
            <a:ext cx="453644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83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84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83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84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85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86" name="文本框 9"/>
          <p:cNvSpPr txBox="1"/>
          <p:nvPr/>
        </p:nvSpPr>
        <p:spPr>
          <a:xfrm>
            <a:off x="1012190" y="961390"/>
            <a:ext cx="171196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Focal loss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7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grpSp>
        <p:nvGrpSpPr>
          <p:cNvPr id="1" name="组合 0"/>
          <p:cNvGrpSpPr/>
          <p:nvPr/>
        </p:nvGrpSpPr>
        <p:grpSpPr>
          <a:xfrm>
            <a:off x="712470" y="1936750"/>
            <a:ext cx="8054340" cy="2385695"/>
            <a:chOff x="1122" y="3050"/>
            <a:chExt cx="12684" cy="3757"/>
          </a:xfrm>
        </p:grpSpPr>
        <p:graphicFrame>
          <p:nvGraphicFramePr>
            <p:cNvPr id="2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255" y="3050"/>
            <a:ext cx="6533" cy="1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2" imgW="2463165" imgH="508000" progId="Equation.KSEE3">
                    <p:embed/>
                  </p:oleObj>
                </mc:Choice>
                <mc:Fallback>
                  <p:oleObj name="" r:id="rId2" imgW="2463165" imgH="5080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255" y="3050"/>
                          <a:ext cx="6533" cy="13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8701" name="矩形 47"/>
            <p:cNvSpPr>
              <a:spLocks noChangeArrowheads="1"/>
            </p:cNvSpPr>
            <p:nvPr/>
          </p:nvSpPr>
          <p:spPr bwMode="auto">
            <a:xfrm>
              <a:off x="1122" y="4609"/>
              <a:ext cx="12684" cy="21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53" tIns="34278" rIns="68553" bIns="34278">
              <a:spAutoFit/>
            </a:bodyPr>
            <a:p>
              <a:pPr algn="l">
                <a:lnSpc>
                  <a:spcPct val="120000"/>
                </a:lnSpc>
                <a:buNone/>
              </a:pPr>
              <a:r>
                <a:rPr lang="en-US" altLang="zh-CN" sz="1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Cls_loss:</a:t>
              </a:r>
              <a:endParaRPr lang="en-US" altLang="zh-CN" sz="1800" dirty="0">
                <a:solidFill>
                  <a:srgbClr val="0070C0"/>
                </a:solidFill>
              </a:endParaRPr>
            </a:p>
            <a:p>
              <a:pPr algn="l">
                <a:lnSpc>
                  <a:spcPct val="120000"/>
                </a:lnSpc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Focal loss only use in classification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  <a:buNone/>
              </a:pPr>
              <a:endParaRPr lang="en-US" altLang="zh-CN" sz="1800" dirty="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  <a:buNone/>
              </a:pPr>
              <a:endParaRPr lang="zh-CN" altLang="en-US" sz="1800" dirty="0">
                <a:solidFill>
                  <a:schemeClr val="tx1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12470" y="3980815"/>
            <a:ext cx="8054340" cy="2911475"/>
            <a:chOff x="1122" y="6269"/>
            <a:chExt cx="12684" cy="4585"/>
          </a:xfrm>
        </p:grpSpPr>
        <p:graphicFrame>
          <p:nvGraphicFramePr>
            <p:cNvPr id="3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169" y="6269"/>
            <a:ext cx="8061" cy="1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4" imgW="3238500" imgH="736600" progId="Equation.KSEE3">
                    <p:embed/>
                  </p:oleObj>
                </mc:Choice>
                <mc:Fallback>
                  <p:oleObj name="" r:id="rId4" imgW="3238500" imgH="7366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69" y="6269"/>
                          <a:ext cx="8061" cy="18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47"/>
            <p:cNvSpPr>
              <a:spLocks noChangeArrowheads="1"/>
            </p:cNvSpPr>
            <p:nvPr/>
          </p:nvSpPr>
          <p:spPr bwMode="auto">
            <a:xfrm>
              <a:off x="1122" y="7936"/>
              <a:ext cx="12684" cy="29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53" tIns="34278" rIns="68553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 algn="l">
                <a:lnSpc>
                  <a:spcPct val="120000"/>
                </a:lnSpc>
                <a:buNone/>
              </a:pPr>
              <a:r>
                <a:rPr lang="en-US" altLang="zh-CN" sz="1800" b="1" dirty="0" smtClean="0">
                  <a:solidFill>
                    <a:srgbClr val="0070C0"/>
                  </a:solidFill>
                </a:rPr>
                <a:t>Reg_loss:</a:t>
              </a:r>
              <a:endParaRPr lang="en-US" altLang="zh-CN" sz="1800" dirty="0">
                <a:solidFill>
                  <a:srgbClr val="0070C0"/>
                </a:solidFill>
              </a:endParaRPr>
            </a:p>
            <a:p>
              <a:pPr algn="l">
                <a:lnSpc>
                  <a:spcPct val="120000"/>
                </a:lnSpc>
                <a:buNone/>
              </a:pPr>
              <a:r>
                <a:rPr lang="en-US" altLang="zh-CN" sz="1800" dirty="0">
                  <a:solidFill>
                    <a:schemeClr val="tx1"/>
                  </a:solidFill>
                </a:rPr>
                <a:t>Using smooth l1 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lvl="1" algn="l">
                <a:lnSpc>
                  <a:spcPct val="120000"/>
                </a:lnSpc>
                <a:buNone/>
              </a:pPr>
              <a:r>
                <a:rPr lang="en-US" altLang="zh-CN" sz="1575" dirty="0">
                  <a:solidFill>
                    <a:schemeClr val="tx1"/>
                  </a:solidFill>
                </a:rPr>
                <a:t>Smooth at 0 </a:t>
              </a:r>
              <a:endParaRPr lang="en-US" altLang="zh-CN" sz="1575" dirty="0">
                <a:solidFill>
                  <a:schemeClr val="tx1"/>
                </a:solidFill>
              </a:endParaRPr>
            </a:p>
            <a:p>
              <a:pPr lvl="1" algn="l">
                <a:lnSpc>
                  <a:spcPct val="120000"/>
                </a:lnSpc>
                <a:buNone/>
              </a:pPr>
              <a:r>
                <a:rPr lang="en-US" altLang="zh-CN" sz="1575" dirty="0">
                  <a:solidFill>
                    <a:schemeClr val="tx1"/>
                  </a:solidFill>
                </a:rPr>
                <a:t>Prevent gradient explosion </a:t>
              </a:r>
              <a:endParaRPr lang="en-US" altLang="zh-CN" sz="1575" dirty="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  <a:buNone/>
              </a:pPr>
              <a:endParaRPr lang="zh-CN" altLang="en-US" sz="1800" dirty="0">
                <a:solidFill>
                  <a:schemeClr val="tx1"/>
                </a:solidFill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4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46355"/>
            <a:ext cx="9161145" cy="6950710"/>
          </a:xfrm>
          <a:prstGeom prst="rect">
            <a:avLst/>
          </a:prstGeom>
        </p:spPr>
      </p:pic>
      <p:sp>
        <p:nvSpPr>
          <p:cNvPr id="1048662" name="矩形 5"/>
          <p:cNvSpPr/>
          <p:nvPr/>
        </p:nvSpPr>
        <p:spPr>
          <a:xfrm>
            <a:off x="588" y="2815440"/>
            <a:ext cx="9160727" cy="296442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8663" name="Freeform 5"/>
          <p:cNvSpPr/>
          <p:nvPr/>
        </p:nvSpPr>
        <p:spPr bwMode="auto">
          <a:xfrm>
            <a:off x="3898729" y="2187185"/>
            <a:ext cx="1364444" cy="12302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68562" tIns="34281" rIns="68562" bIns="34281" numCol="1" anchor="t" anchorCtr="0" compatLnSpc="1"/>
          <a:p>
            <a:endParaRPr lang="zh-CN" altLang="en-US" sz="1350"/>
          </a:p>
        </p:txBody>
      </p:sp>
      <p:sp>
        <p:nvSpPr>
          <p:cNvPr id="1048664" name="文本框 12"/>
          <p:cNvSpPr txBox="1"/>
          <p:nvPr/>
        </p:nvSpPr>
        <p:spPr>
          <a:xfrm>
            <a:off x="3191281" y="3536984"/>
            <a:ext cx="281368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en-US" altLang="zh-CN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Experiment</a:t>
            </a:r>
            <a:endParaRPr lang="en-US" altLang="zh-CN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/>
            <a:endParaRPr lang="en-US" altLang="zh-CN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/>
            <a:endParaRPr lang="en-US" altLang="zh-CN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665" name="TextBox 37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66" name="Freeform 261"/>
          <p:cNvSpPr/>
          <p:nvPr/>
        </p:nvSpPr>
        <p:spPr bwMode="auto">
          <a:xfrm>
            <a:off x="4173511" y="2457145"/>
            <a:ext cx="736865" cy="73686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4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3" grpId="0" bldLvl="0" animBg="1"/>
      <p:bldP spid="1048664" grpId="0"/>
      <p:bldP spid="1048665" grpId="0"/>
      <p:bldP spid="104866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Oval 493"/>
          <p:cNvSpPr>
            <a:spLocks noChangeArrowheads="1"/>
          </p:cNvSpPr>
          <p:nvPr/>
        </p:nvSpPr>
        <p:spPr bwMode="auto">
          <a:xfrm>
            <a:off x="1012114" y="2046002"/>
            <a:ext cx="547660" cy="496882"/>
          </a:xfrm>
          <a:custGeom>
            <a:avLst/>
            <a:gdLst/>
            <a:ahLst/>
            <a:cxnLst/>
            <a:rect l="l" t="t" r="r" b="b"/>
            <a:pathLst>
              <a:path w="239713" h="217487">
                <a:moveTo>
                  <a:pt x="67420" y="131762"/>
                </a:moveTo>
                <a:lnTo>
                  <a:pt x="71346" y="131762"/>
                </a:lnTo>
                <a:lnTo>
                  <a:pt x="80061" y="131762"/>
                </a:lnTo>
                <a:lnTo>
                  <a:pt x="80262" y="131762"/>
                </a:lnTo>
                <a:lnTo>
                  <a:pt x="97384" y="131762"/>
                </a:lnTo>
                <a:lnTo>
                  <a:pt x="100603" y="131762"/>
                </a:lnTo>
                <a:lnTo>
                  <a:pt x="101129" y="131762"/>
                </a:lnTo>
                <a:lnTo>
                  <a:pt x="102183" y="131762"/>
                </a:lnTo>
                <a:lnTo>
                  <a:pt x="109088" y="131762"/>
                </a:lnTo>
                <a:lnTo>
                  <a:pt x="109557" y="131762"/>
                </a:lnTo>
                <a:lnTo>
                  <a:pt x="129513" y="131762"/>
                </a:lnTo>
                <a:lnTo>
                  <a:pt x="129572" y="131762"/>
                </a:lnTo>
                <a:lnTo>
                  <a:pt x="168548" y="131762"/>
                </a:lnTo>
                <a:lnTo>
                  <a:pt x="195469" y="137003"/>
                </a:lnTo>
                <a:lnTo>
                  <a:pt x="218177" y="151330"/>
                </a:lnTo>
                <a:lnTo>
                  <a:pt x="233861" y="172645"/>
                </a:lnTo>
                <a:lnTo>
                  <a:pt x="239713" y="198851"/>
                </a:lnTo>
                <a:lnTo>
                  <a:pt x="239713" y="201181"/>
                </a:lnTo>
                <a:lnTo>
                  <a:pt x="239713" y="201181"/>
                </a:lnTo>
                <a:lnTo>
                  <a:pt x="239713" y="217487"/>
                </a:lnTo>
                <a:lnTo>
                  <a:pt x="0" y="217487"/>
                </a:lnTo>
                <a:cubicBezTo>
                  <a:pt x="0" y="217487"/>
                  <a:pt x="0" y="217487"/>
                  <a:pt x="0" y="215158"/>
                </a:cubicBezTo>
                <a:lnTo>
                  <a:pt x="0" y="198851"/>
                </a:lnTo>
                <a:cubicBezTo>
                  <a:pt x="0" y="161580"/>
                  <a:pt x="29964" y="131762"/>
                  <a:pt x="67420" y="131762"/>
                </a:cubicBezTo>
                <a:close/>
                <a:moveTo>
                  <a:pt x="119063" y="0"/>
                </a:moveTo>
                <a:lnTo>
                  <a:pt x="142545" y="4741"/>
                </a:lnTo>
                <a:lnTo>
                  <a:pt x="161720" y="17669"/>
                </a:lnTo>
                <a:lnTo>
                  <a:pt x="174648" y="36844"/>
                </a:lnTo>
                <a:lnTo>
                  <a:pt x="179388" y="60325"/>
                </a:lnTo>
                <a:lnTo>
                  <a:pt x="174648" y="83807"/>
                </a:lnTo>
                <a:lnTo>
                  <a:pt x="161720" y="102981"/>
                </a:lnTo>
                <a:lnTo>
                  <a:pt x="142545" y="115910"/>
                </a:lnTo>
                <a:cubicBezTo>
                  <a:pt x="135327" y="118962"/>
                  <a:pt x="127393" y="120650"/>
                  <a:pt x="119063" y="120650"/>
                </a:cubicBezTo>
                <a:cubicBezTo>
                  <a:pt x="102405" y="120650"/>
                  <a:pt x="87323" y="113898"/>
                  <a:pt x="76407" y="102981"/>
                </a:cubicBezTo>
                <a:cubicBezTo>
                  <a:pt x="70949" y="97523"/>
                  <a:pt x="66531" y="91024"/>
                  <a:pt x="63479" y="83807"/>
                </a:cubicBezTo>
                <a:cubicBezTo>
                  <a:pt x="60426" y="76589"/>
                  <a:pt x="58738" y="68654"/>
                  <a:pt x="58738" y="60325"/>
                </a:cubicBezTo>
                <a:cubicBezTo>
                  <a:pt x="58738" y="43667"/>
                  <a:pt x="65490" y="28585"/>
                  <a:pt x="76407" y="17669"/>
                </a:cubicBezTo>
                <a:cubicBezTo>
                  <a:pt x="81865" y="12210"/>
                  <a:pt x="88365" y="7793"/>
                  <a:pt x="95582" y="4741"/>
                </a:cubicBezTo>
                <a:cubicBezTo>
                  <a:pt x="102799" y="1688"/>
                  <a:pt x="110734" y="0"/>
                  <a:pt x="119063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68562" tIns="34281" rIns="68562" bIns="34281" numCol="1" anchor="t" anchorCtr="0" compatLnSpc="1"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36" name="TextBox 500"/>
          <p:cNvSpPr txBox="1"/>
          <p:nvPr/>
        </p:nvSpPr>
        <p:spPr>
          <a:xfrm>
            <a:off x="850900" y="5196840"/>
            <a:ext cx="5265420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rticle did an experiment on the value of γ.</a:t>
            </a:r>
            <a:endParaRPr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738" name="TextBox 29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739" name="矩形 2"/>
          <p:cNvSpPr/>
          <p:nvPr/>
        </p:nvSpPr>
        <p:spPr>
          <a:xfrm>
            <a:off x="-31750" y="852170"/>
            <a:ext cx="92075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98" name="组合 3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99" name="组合 4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740" name="矩形 5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741" name="等腰三角形 6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742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743" name="文本框 9"/>
          <p:cNvSpPr txBox="1"/>
          <p:nvPr/>
        </p:nvSpPr>
        <p:spPr>
          <a:xfrm>
            <a:off x="1012190" y="961390"/>
            <a:ext cx="2232025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05" y="2282190"/>
            <a:ext cx="4390390" cy="26854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104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4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5" grpId="0" bldLvl="0" animBg="1"/>
      <p:bldP spid="1048736" grpId="0"/>
      <p:bldP spid="10487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TextBox 29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739" name="矩形 2"/>
          <p:cNvSpPr/>
          <p:nvPr/>
        </p:nvSpPr>
        <p:spPr>
          <a:xfrm>
            <a:off x="-31750" y="852170"/>
            <a:ext cx="92075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98" name="组合 3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99" name="组合 4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740" name="矩形 5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741" name="等腰三角形 6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742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743" name="文本框 9"/>
          <p:cNvSpPr txBox="1"/>
          <p:nvPr/>
        </p:nvSpPr>
        <p:spPr>
          <a:xfrm>
            <a:off x="1012190" y="961390"/>
            <a:ext cx="216789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rcRect l="5200" t="30927" r="25294" b="22096"/>
          <a:stretch>
            <a:fillRect/>
          </a:stretch>
        </p:blipFill>
        <p:spPr>
          <a:xfrm>
            <a:off x="1466850" y="2078355"/>
            <a:ext cx="6210300" cy="31483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TextBox 29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739" name="矩形 2"/>
          <p:cNvSpPr/>
          <p:nvPr/>
        </p:nvSpPr>
        <p:spPr>
          <a:xfrm>
            <a:off x="-31750" y="852170"/>
            <a:ext cx="92075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98" name="组合 3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99" name="组合 4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740" name="矩形 5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741" name="等腰三角形 6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742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743" name="文本框 9"/>
          <p:cNvSpPr txBox="1"/>
          <p:nvPr/>
        </p:nvSpPr>
        <p:spPr>
          <a:xfrm>
            <a:off x="1012190" y="961390"/>
            <a:ext cx="216789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131060"/>
            <a:ext cx="3482340" cy="2596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95" y="2131060"/>
            <a:ext cx="3472815" cy="2657475"/>
          </a:xfrm>
          <a:prstGeom prst="rect">
            <a:avLst/>
          </a:prstGeom>
        </p:spPr>
      </p:pic>
      <p:pic>
        <p:nvPicPr>
          <p:cNvPr id="4" name="图片 3" descr="T9Y)CMC871GL}VK86JS76X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95" y="5283835"/>
            <a:ext cx="2300605" cy="72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5283835"/>
            <a:ext cx="2263140" cy="73279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4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46355"/>
            <a:ext cx="9161145" cy="6950710"/>
          </a:xfrm>
          <a:prstGeom prst="rect">
            <a:avLst/>
          </a:prstGeom>
        </p:spPr>
      </p:pic>
      <p:sp>
        <p:nvSpPr>
          <p:cNvPr id="1048662" name="矩形 5"/>
          <p:cNvSpPr/>
          <p:nvPr/>
        </p:nvSpPr>
        <p:spPr>
          <a:xfrm>
            <a:off x="588" y="2815440"/>
            <a:ext cx="9160727" cy="296442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8663" name="Freeform 5"/>
          <p:cNvSpPr/>
          <p:nvPr/>
        </p:nvSpPr>
        <p:spPr bwMode="auto">
          <a:xfrm>
            <a:off x="3898729" y="2187185"/>
            <a:ext cx="1364444" cy="12302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68562" tIns="34281" rIns="68562" bIns="34281" numCol="1" anchor="t" anchorCtr="0" compatLnSpc="1"/>
          <a:p>
            <a:endParaRPr lang="zh-CN" altLang="en-US" sz="1350"/>
          </a:p>
        </p:txBody>
      </p:sp>
      <p:sp>
        <p:nvSpPr>
          <p:cNvPr id="1048664" name="文本框 12"/>
          <p:cNvSpPr txBox="1"/>
          <p:nvPr/>
        </p:nvSpPr>
        <p:spPr>
          <a:xfrm>
            <a:off x="3402419" y="3536984"/>
            <a:ext cx="239141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en-US" altLang="zh-CN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Summary</a:t>
            </a:r>
            <a:endParaRPr lang="en-US" altLang="zh-CN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/>
            <a:endParaRPr lang="en-US" altLang="zh-CN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/>
            <a:endParaRPr lang="en-US" altLang="zh-CN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665" name="TextBox 37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66" name="Freeform 261"/>
          <p:cNvSpPr/>
          <p:nvPr/>
        </p:nvSpPr>
        <p:spPr bwMode="auto">
          <a:xfrm>
            <a:off x="4173511" y="2457145"/>
            <a:ext cx="736865" cy="73686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4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3" grpId="0" bldLvl="0" animBg="1"/>
      <p:bldP spid="1048664" grpId="0"/>
      <p:bldP spid="1048665" grpId="0"/>
      <p:bldP spid="104866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38735"/>
            <a:ext cx="9161145" cy="6950710"/>
          </a:xfrm>
          <a:prstGeom prst="rect">
            <a:avLst/>
          </a:prstGeom>
        </p:spPr>
      </p:pic>
      <p:sp>
        <p:nvSpPr>
          <p:cNvPr id="1048621" name="矩形 5"/>
          <p:cNvSpPr/>
          <p:nvPr/>
        </p:nvSpPr>
        <p:spPr>
          <a:xfrm>
            <a:off x="588" y="2786230"/>
            <a:ext cx="9160727" cy="296442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8622" name="Freeform 5"/>
          <p:cNvSpPr/>
          <p:nvPr/>
        </p:nvSpPr>
        <p:spPr bwMode="auto">
          <a:xfrm>
            <a:off x="3898729" y="2187185"/>
            <a:ext cx="1364444" cy="12302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68562" tIns="34281" rIns="68562" bIns="34281" numCol="1" anchor="t" anchorCtr="0" compatLnSpc="1"/>
          <a:p>
            <a:endParaRPr lang="zh-CN" altLang="en-US" sz="1350"/>
          </a:p>
        </p:txBody>
      </p:sp>
      <p:sp>
        <p:nvSpPr>
          <p:cNvPr id="1048623" name="Freeform 126"/>
          <p:cNvSpPr>
            <a:spLocks noChangeAspect="1" noEditPoints="1"/>
          </p:cNvSpPr>
          <p:nvPr/>
        </p:nvSpPr>
        <p:spPr bwMode="auto">
          <a:xfrm>
            <a:off x="4334159" y="2493474"/>
            <a:ext cx="493583" cy="617623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p>
            <a:endParaRPr lang="zh-CN" altLang="en-US" sz="135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24" name="文本框 12"/>
          <p:cNvSpPr txBox="1"/>
          <p:nvPr/>
        </p:nvSpPr>
        <p:spPr>
          <a:xfrm>
            <a:off x="3321138" y="3536984"/>
            <a:ext cx="25539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3200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Background</a:t>
            </a:r>
            <a:endParaRPr lang="zh-CN" altLang="zh-CN" sz="32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25" name="TextBox 37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2" grpId="0" bldLvl="0" animBg="1"/>
      <p:bldP spid="1048623" grpId="0" bldLvl="0" animBg="1"/>
      <p:bldP spid="1048624" grpId="0"/>
      <p:bldP spid="10486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3" name="TextBox 29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854" name="矩形 2"/>
          <p:cNvSpPr/>
          <p:nvPr/>
        </p:nvSpPr>
        <p:spPr>
          <a:xfrm>
            <a:off x="-31750" y="852170"/>
            <a:ext cx="92075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156" name="组合 3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157" name="组合 4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855" name="矩形 5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856" name="等腰三角形 6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857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858" name="文本框 9"/>
          <p:cNvSpPr txBox="1"/>
          <p:nvPr/>
        </p:nvSpPr>
        <p:spPr>
          <a:xfrm>
            <a:off x="1012190" y="961390"/>
            <a:ext cx="2460625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8" name="组合 1"/>
          <p:cNvGrpSpPr/>
          <p:nvPr/>
        </p:nvGrpSpPr>
        <p:grpSpPr>
          <a:xfrm>
            <a:off x="1001395" y="2366010"/>
            <a:ext cx="7313930" cy="1653115"/>
            <a:chOff x="7110" y="4660"/>
            <a:chExt cx="5494" cy="1477"/>
          </a:xfrm>
        </p:grpSpPr>
        <p:sp>
          <p:nvSpPr>
            <p:cNvPr id="1048859" name="矩形 47"/>
            <p:cNvSpPr>
              <a:spLocks noChangeArrowheads="1"/>
            </p:cNvSpPr>
            <p:nvPr/>
          </p:nvSpPr>
          <p:spPr bwMode="auto">
            <a:xfrm>
              <a:off x="7110" y="5201"/>
              <a:ext cx="5494" cy="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1414" tIns="25707" rIns="51414" bIns="25707">
              <a:spAutoFit/>
            </a:bodyPr>
            <a:p>
              <a:pPr algn="l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This paper has</a:t>
              </a:r>
              <a:r>
                <a:rPr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deep insights and analysis of the root causes of category imbalances. Its first insight into the one-stage detector's low-caused problem is rooted in "category imbalance."</a:t>
              </a:r>
              <a:endParaRPr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48860" name="矩形 3"/>
            <p:cNvSpPr>
              <a:spLocks noChangeArrowheads="1"/>
            </p:cNvSpPr>
            <p:nvPr/>
          </p:nvSpPr>
          <p:spPr bwMode="auto">
            <a:xfrm>
              <a:off x="7130" y="4660"/>
              <a:ext cx="5113" cy="2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1414" tIns="25707" rIns="51414" bIns="25707">
              <a:spAutoFit/>
            </a:bodyPr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Paper</a:t>
              </a:r>
              <a:endPara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8861" name="矩形 35"/>
            <p:cNvSpPr/>
            <p:nvPr/>
          </p:nvSpPr>
          <p:spPr>
            <a:xfrm>
              <a:off x="7200" y="5094"/>
              <a:ext cx="708" cy="4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17" tIns="25707" rIns="51417" bIns="25707" rtlCol="0" anchor="ctr"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862" name="矩形 9"/>
            <p:cNvSpPr/>
            <p:nvPr/>
          </p:nvSpPr>
          <p:spPr>
            <a:xfrm>
              <a:off x="7926" y="5094"/>
              <a:ext cx="1435" cy="4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17" tIns="25707" rIns="51417" bIns="25707" rtlCol="0" anchor="ctr"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9" name="组合 17"/>
          <p:cNvGrpSpPr/>
          <p:nvPr/>
        </p:nvGrpSpPr>
        <p:grpSpPr>
          <a:xfrm>
            <a:off x="1028065" y="4531360"/>
            <a:ext cx="7336155" cy="2316823"/>
            <a:chOff x="7110" y="4660"/>
            <a:chExt cx="5494" cy="2070"/>
          </a:xfrm>
        </p:grpSpPr>
        <p:sp>
          <p:nvSpPr>
            <p:cNvPr id="1048863" name="矩形 47"/>
            <p:cNvSpPr>
              <a:spLocks noChangeArrowheads="1"/>
            </p:cNvSpPr>
            <p:nvPr/>
          </p:nvSpPr>
          <p:spPr bwMode="auto">
            <a:xfrm>
              <a:off x="7110" y="5201"/>
              <a:ext cx="5494" cy="15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1414" tIns="25707" rIns="51414" bIns="25707">
              <a:spAutoFit/>
            </a:bodyPr>
            <a:p>
              <a:pPr algn="l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RetinaNet is an FPN-based one-stage detector that relies on the final focal loss to resolve the category imbalance caused by excessive background.</a:t>
              </a:r>
              <a:endParaRPr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l">
                <a:lnSpc>
                  <a:spcPct val="120000"/>
                </a:lnSpc>
                <a:spcBef>
                  <a:spcPct val="0"/>
                </a:spcBef>
                <a:buNone/>
              </a:pPr>
              <a:endPara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l">
                <a:lnSpc>
                  <a:spcPct val="120000"/>
                </a:lnSpc>
                <a:spcBef>
                  <a:spcPct val="0"/>
                </a:spcBef>
                <a:buNone/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48864" name="矩形 3"/>
            <p:cNvSpPr>
              <a:spLocks noChangeArrowheads="1"/>
            </p:cNvSpPr>
            <p:nvPr/>
          </p:nvSpPr>
          <p:spPr bwMode="auto">
            <a:xfrm>
              <a:off x="7130" y="4660"/>
              <a:ext cx="1780" cy="2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1414" tIns="25707" rIns="51414" bIns="25707">
              <a:spAutoFit/>
            </a:bodyPr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Model</a:t>
              </a:r>
              <a:endPara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8865" name="矩形 21"/>
            <p:cNvSpPr/>
            <p:nvPr/>
          </p:nvSpPr>
          <p:spPr>
            <a:xfrm>
              <a:off x="7200" y="5094"/>
              <a:ext cx="708" cy="4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17" tIns="25707" rIns="51417" bIns="25707" rtlCol="0" anchor="ctr"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866" name="矩形 22"/>
            <p:cNvSpPr/>
            <p:nvPr/>
          </p:nvSpPr>
          <p:spPr>
            <a:xfrm>
              <a:off x="7926" y="5094"/>
              <a:ext cx="1435" cy="4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17" tIns="25707" rIns="51417" bIns="25707" rtlCol="0" anchor="ctr"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矩形 12"/>
          <p:cNvSpPr/>
          <p:nvPr/>
        </p:nvSpPr>
        <p:spPr>
          <a:xfrm>
            <a:off x="-17315" y="2295791"/>
            <a:ext cx="9178630" cy="23421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9026" name="矩形 13"/>
          <p:cNvSpPr/>
          <p:nvPr/>
        </p:nvSpPr>
        <p:spPr>
          <a:xfrm>
            <a:off x="1" y="2403775"/>
            <a:ext cx="9161314" cy="2105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9027" name="矩形 14"/>
          <p:cNvSpPr/>
          <p:nvPr/>
        </p:nvSpPr>
        <p:spPr>
          <a:xfrm>
            <a:off x="-342265" y="2116455"/>
            <a:ext cx="10902315" cy="2700020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49028" name="TextBox 7"/>
          <p:cNvSpPr>
            <a:spLocks noChangeArrowheads="1"/>
          </p:cNvSpPr>
          <p:nvPr/>
        </p:nvSpPr>
        <p:spPr bwMode="auto">
          <a:xfrm>
            <a:off x="-1349375" y="3009900"/>
            <a:ext cx="11842115" cy="6769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400" dirty="0" smtClean="0">
                <a:solidFill>
                  <a:srgbClr val="31859C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anose="020B0604020202020204" pitchFamily="34" charset="-34"/>
                <a:sym typeface="微软雅黑" panose="020B0503020204020204" pitchFamily="34" charset="-122"/>
              </a:rPr>
              <a:t>THANK YOU FOR YOUR LISTENNING</a:t>
            </a:r>
            <a:endParaRPr lang="en-US" altLang="zh-CN" sz="4400" dirty="0" smtClean="0">
              <a:solidFill>
                <a:srgbClr val="31859C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1049030" name="矩形 17"/>
          <p:cNvSpPr/>
          <p:nvPr/>
        </p:nvSpPr>
        <p:spPr>
          <a:xfrm>
            <a:off x="0" y="5912629"/>
            <a:ext cx="9144000" cy="874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矩形 1"/>
          <p:cNvSpPr/>
          <p:nvPr/>
        </p:nvSpPr>
        <p:spPr>
          <a:xfrm>
            <a:off x="0" y="857885"/>
            <a:ext cx="91440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58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59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30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31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32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33" name="文本框 9"/>
          <p:cNvSpPr txBox="1"/>
          <p:nvPr/>
        </p:nvSpPr>
        <p:spPr>
          <a:xfrm>
            <a:off x="1012190" y="961390"/>
            <a:ext cx="1650365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4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40" name="矩形 12"/>
          <p:cNvSpPr/>
          <p:nvPr/>
        </p:nvSpPr>
        <p:spPr>
          <a:xfrm>
            <a:off x="480060" y="5113020"/>
            <a:ext cx="9611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ould a simple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single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-stage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detector achieve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accuracy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0060" y="2520315"/>
            <a:ext cx="8183245" cy="2124075"/>
            <a:chOff x="313" y="4022"/>
            <a:chExt cx="12887" cy="3345"/>
          </a:xfrm>
        </p:grpSpPr>
        <p:sp>
          <p:nvSpPr>
            <p:cNvPr id="1048639" name="矩形 8"/>
            <p:cNvSpPr/>
            <p:nvPr/>
          </p:nvSpPr>
          <p:spPr>
            <a:xfrm>
              <a:off x="533" y="6787"/>
              <a:ext cx="618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2"/>
            <p:cNvSpPr/>
            <p:nvPr/>
          </p:nvSpPr>
          <p:spPr>
            <a:xfrm>
              <a:off x="3164" y="4022"/>
              <a:ext cx="10036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two-stage : R-CNN             high accuracy</a:t>
              </a:r>
              <a:endPara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12"/>
            <p:cNvSpPr/>
            <p:nvPr/>
          </p:nvSpPr>
          <p:spPr>
            <a:xfrm>
              <a:off x="3164" y="6054"/>
              <a:ext cx="10036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single-stage : yolo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SSD       fast and simple</a:t>
              </a:r>
              <a:endPara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13" y="4336"/>
              <a:ext cx="2851" cy="1946"/>
              <a:chOff x="313" y="4336"/>
              <a:chExt cx="2851" cy="1946"/>
            </a:xfrm>
          </p:grpSpPr>
          <p:sp>
            <p:nvSpPr>
              <p:cNvPr id="1" name="矩形 12"/>
              <p:cNvSpPr/>
              <p:nvPr/>
            </p:nvSpPr>
            <p:spPr>
              <a:xfrm>
                <a:off x="313" y="4747"/>
                <a:ext cx="2813" cy="1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object </a:t>
                </a:r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detection</a:t>
                </a:r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" name="直接箭头连接符 3"/>
              <p:cNvCxnSpPr>
                <a:endCxn id="2" idx="1"/>
              </p:cNvCxnSpPr>
              <p:nvPr/>
            </p:nvCxnSpPr>
            <p:spPr>
              <a:xfrm flipV="1">
                <a:off x="2200" y="4336"/>
                <a:ext cx="964" cy="42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>
                <a:off x="2200" y="5860"/>
                <a:ext cx="964" cy="42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4" grpId="0"/>
      <p:bldP spid="10486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矩形 1"/>
          <p:cNvSpPr/>
          <p:nvPr/>
        </p:nvSpPr>
        <p:spPr>
          <a:xfrm>
            <a:off x="0" y="857885"/>
            <a:ext cx="91440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58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59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30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31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32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33" name="文本框 9"/>
          <p:cNvSpPr txBox="1"/>
          <p:nvPr/>
        </p:nvSpPr>
        <p:spPr>
          <a:xfrm>
            <a:off x="1012190" y="961390"/>
            <a:ext cx="1650365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4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39" name="矩形 8"/>
          <p:cNvSpPr/>
          <p:nvPr/>
        </p:nvSpPr>
        <p:spPr>
          <a:xfrm>
            <a:off x="338138" y="4309745"/>
            <a:ext cx="3927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0" name="矩形 12"/>
          <p:cNvSpPr/>
          <p:nvPr/>
        </p:nvSpPr>
        <p:spPr>
          <a:xfrm>
            <a:off x="712470" y="2089150"/>
            <a:ext cx="782129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1.Low accuracy ?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ense detectors 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oreground-background class imbalance 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2.Imbalance ?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large set of candidate object locations (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100k/image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densely cover spatial positions,scales, and aspect ratios.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4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4" grpId="0"/>
      <p:bldP spid="1048639" grpId="0"/>
      <p:bldP spid="10486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矩形 1"/>
          <p:cNvSpPr/>
          <p:nvPr/>
        </p:nvSpPr>
        <p:spPr>
          <a:xfrm>
            <a:off x="0" y="857885"/>
            <a:ext cx="91440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58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59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30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31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32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33" name="文本框 9"/>
          <p:cNvSpPr txBox="1"/>
          <p:nvPr/>
        </p:nvSpPr>
        <p:spPr>
          <a:xfrm>
            <a:off x="1012190" y="961390"/>
            <a:ext cx="1650365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4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39" name="矩形 8"/>
          <p:cNvSpPr/>
          <p:nvPr/>
        </p:nvSpPr>
        <p:spPr>
          <a:xfrm>
            <a:off x="338138" y="4309745"/>
            <a:ext cx="3927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0" name="矩形 12"/>
          <p:cNvSpPr/>
          <p:nvPr/>
        </p:nvSpPr>
        <p:spPr>
          <a:xfrm>
            <a:off x="724535" y="2032000"/>
            <a:ext cx="7695565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</a:t>
            </a: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R-CNN-like detectors</a:t>
            </a: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addressed ?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Proposal stage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Narrow down the number of candidate object locations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Filter out most background samples.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Classification stage</a:t>
            </a:r>
            <a:r>
              <a:rPr 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Sampling heuristics: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buSzPct val="90000"/>
              <a:buFont typeface="Wingdings" panose="05000000000000000000" charset="0"/>
              <a:buChar char="Ø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fixed foreground-to-background ratio (1:3)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buSzPct val="90000"/>
              <a:buFont typeface="Wingdings" panose="05000000000000000000" charset="0"/>
              <a:buChar char="Ø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Online hard example mining 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4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4" grpId="0"/>
      <p:bldP spid="1048639" grpId="0"/>
      <p:bldP spid="10486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矩形 1"/>
          <p:cNvSpPr/>
          <p:nvPr/>
        </p:nvSpPr>
        <p:spPr>
          <a:xfrm>
            <a:off x="0" y="857885"/>
            <a:ext cx="91440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58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59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30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31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32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33" name="文本框 9"/>
          <p:cNvSpPr txBox="1"/>
          <p:nvPr/>
        </p:nvSpPr>
        <p:spPr>
          <a:xfrm>
            <a:off x="1012190" y="961390"/>
            <a:ext cx="1650365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4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39" name="矩形 8"/>
          <p:cNvSpPr/>
          <p:nvPr/>
        </p:nvSpPr>
        <p:spPr>
          <a:xfrm>
            <a:off x="338138" y="4309745"/>
            <a:ext cx="3927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0" name="矩形 12"/>
          <p:cNvSpPr/>
          <p:nvPr/>
        </p:nvSpPr>
        <p:spPr>
          <a:xfrm>
            <a:off x="724535" y="2032000"/>
            <a:ext cx="7695565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Imbalance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Performance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training is inefficient: most easy negatives contribute no useful learning signal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lead to degenerate models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Hard sample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Foreground: classification: correct, confidence: not high 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Background: 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confidence: high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4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4" grpId="0"/>
      <p:bldP spid="1048639" grpId="0"/>
      <p:bldP spid="10486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矩形 1"/>
          <p:cNvSpPr/>
          <p:nvPr/>
        </p:nvSpPr>
        <p:spPr>
          <a:xfrm>
            <a:off x="0" y="857885"/>
            <a:ext cx="91440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58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59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30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31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32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33" name="文本框 9"/>
          <p:cNvSpPr txBox="1"/>
          <p:nvPr/>
        </p:nvSpPr>
        <p:spPr>
          <a:xfrm>
            <a:off x="1012190" y="961390"/>
            <a:ext cx="3253740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solutions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4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39" name="矩形 8"/>
          <p:cNvSpPr/>
          <p:nvPr/>
        </p:nvSpPr>
        <p:spPr>
          <a:xfrm>
            <a:off x="338138" y="4309745"/>
            <a:ext cx="3927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0" name="矩形 12"/>
          <p:cNvSpPr/>
          <p:nvPr/>
        </p:nvSpPr>
        <p:spPr>
          <a:xfrm>
            <a:off x="712470" y="1988185"/>
            <a:ext cx="918718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Bootstrapping: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Definition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Re-sampling with the limited sample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Primitive &amp; tradirional mechine learning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Application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Cascade model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add hard samples to the next level for training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SVM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samples that are farther from the boundary are removed,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        that are closer to the boundary are retained.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4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4" grpId="0"/>
      <p:bldP spid="1048639" grpId="0"/>
      <p:bldP spid="10486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矩形 1"/>
          <p:cNvSpPr/>
          <p:nvPr/>
        </p:nvSpPr>
        <p:spPr>
          <a:xfrm>
            <a:off x="0" y="857885"/>
            <a:ext cx="9144000" cy="626745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58" name="组合 2"/>
          <p:cNvGrpSpPr/>
          <p:nvPr/>
        </p:nvGrpSpPr>
        <p:grpSpPr>
          <a:xfrm>
            <a:off x="198755" y="857885"/>
            <a:ext cx="652145" cy="947420"/>
            <a:chOff x="313" y="1351"/>
            <a:chExt cx="680" cy="988"/>
          </a:xfrm>
        </p:grpSpPr>
        <p:grpSp>
          <p:nvGrpSpPr>
            <p:cNvPr id="59" name="组合 17"/>
            <p:cNvGrpSpPr/>
            <p:nvPr/>
          </p:nvGrpSpPr>
          <p:grpSpPr>
            <a:xfrm>
              <a:off x="313" y="1351"/>
              <a:ext cx="680" cy="988"/>
              <a:chOff x="841003" y="360040"/>
              <a:chExt cx="504056" cy="836712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48630" name="矩形 18"/>
              <p:cNvSpPr/>
              <p:nvPr/>
            </p:nvSpPr>
            <p:spPr>
              <a:xfrm>
                <a:off x="841003" y="360040"/>
                <a:ext cx="504056" cy="548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1048631" name="等腰三角形 19"/>
              <p:cNvSpPr/>
              <p:nvPr/>
            </p:nvSpPr>
            <p:spPr>
              <a:xfrm rot="10800000">
                <a:off x="841003" y="908720"/>
                <a:ext cx="504056" cy="2880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</p:grpSp>
        <p:sp>
          <p:nvSpPr>
            <p:cNvPr id="1048632" name="Freeform 126"/>
            <p:cNvSpPr>
              <a:spLocks noChangeAspect="1" noEditPoints="1"/>
            </p:cNvSpPr>
            <p:nvPr/>
          </p:nvSpPr>
          <p:spPr bwMode="auto">
            <a:xfrm>
              <a:off x="459" y="1513"/>
              <a:ext cx="389" cy="486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p>
              <a:endParaRPr lang="zh-CN" altLang="en-US" sz="1350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33" name="文本框 9"/>
          <p:cNvSpPr txBox="1"/>
          <p:nvPr/>
        </p:nvSpPr>
        <p:spPr>
          <a:xfrm>
            <a:off x="1012190" y="961390"/>
            <a:ext cx="1650365" cy="419735"/>
          </a:xfrm>
          <a:prstGeom prst="rect">
            <a:avLst/>
          </a:prstGeom>
          <a:noFill/>
        </p:spPr>
        <p:txBody>
          <a:bodyPr wrap="square" lIns="51420" tIns="25710" rIns="51420" bIns="25710" rtlCol="0">
            <a:spAutoFit/>
          </a:bodyPr>
          <a:p>
            <a:pPr marL="0" lvl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4" name="TextBox 11"/>
          <p:cNvSpPr txBox="1"/>
          <p:nvPr/>
        </p:nvSpPr>
        <p:spPr>
          <a:xfrm>
            <a:off x="11752928" y="7154444"/>
            <a:ext cx="697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dirty="0" smtClean="0"/>
              <a:t>延时符</a:t>
            </a:r>
            <a:endParaRPr lang="zh-CN" altLang="en-US" sz="1350" dirty="0"/>
          </a:p>
        </p:txBody>
      </p:sp>
      <p:sp>
        <p:nvSpPr>
          <p:cNvPr id="1048639" name="矩形 8"/>
          <p:cNvSpPr/>
          <p:nvPr/>
        </p:nvSpPr>
        <p:spPr>
          <a:xfrm>
            <a:off x="338138" y="4309745"/>
            <a:ext cx="3927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" name="矩形 12"/>
          <p:cNvSpPr/>
          <p:nvPr/>
        </p:nvSpPr>
        <p:spPr>
          <a:xfrm>
            <a:off x="712470" y="2112645"/>
            <a:ext cx="918718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Hard Example Mining (OHEM):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Definition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Sort the loss of each box .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Non-maximum suppression among boxes. 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Choose the larger loss for backpropagation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Shortcoming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ncrease The weight of the 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hard 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samples is increased, 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 the iteration of the eas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samples is ignored.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4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4" grpId="0"/>
      <p:bldP spid="1048639" grpId="0"/>
      <p:bldP spid="1" grpId="0"/>
    </p:bldLst>
  </p:timing>
</p:sld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4164</Words>
  <Application>WPS 演示</Application>
  <PresentationFormat/>
  <Paragraphs>417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29</vt:i4>
      </vt:variant>
      <vt:variant>
        <vt:lpstr>幻灯片标题</vt:lpstr>
      </vt:variant>
      <vt:variant>
        <vt:i4>31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Times New Roman</vt:lpstr>
      <vt:lpstr>Wingdings</vt:lpstr>
      <vt:lpstr>Calibri</vt:lpstr>
      <vt:lpstr>Arial Unicode MS</vt:lpstr>
      <vt:lpstr>方正兰亭黑简体</vt:lpstr>
      <vt:lpstr>LilyUPC</vt:lpstr>
      <vt:lpstr>黑体</vt:lpstr>
      <vt:lpstr>Microsoft Sans Serif</vt:lpstr>
      <vt:lpstr>1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/>
  <cp:lastModifiedBy>Administrator</cp:lastModifiedBy>
  <cp:revision>93</cp:revision>
  <dcterms:created xsi:type="dcterms:W3CDTF">2018-10-23T01:33:00Z</dcterms:created>
  <dcterms:modified xsi:type="dcterms:W3CDTF">2018-11-18T06:45:18Z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  <property fmtid="{D5CDD505-2E9C-101B-9397-08002B2CF9AE}" pid="3" name="KSORubyTemplateID">
    <vt:lpwstr>8</vt:lpwstr>
  </property>
</Properties>
</file>